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3" r:id="rId3"/>
    <p:sldId id="268" r:id="rId4"/>
    <p:sldId id="288" r:id="rId5"/>
    <p:sldId id="289" r:id="rId6"/>
    <p:sldId id="290" r:id="rId7"/>
    <p:sldId id="291" r:id="rId8"/>
    <p:sldId id="292" r:id="rId9"/>
    <p:sldId id="293" r:id="rId10"/>
    <p:sldId id="294" r:id="rId11"/>
    <p:sldId id="295" r:id="rId12"/>
    <p:sldId id="299" r:id="rId13"/>
    <p:sldId id="296" r:id="rId14"/>
    <p:sldId id="297" r:id="rId15"/>
    <p:sldId id="262"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58"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09BF2-75F6-4C7F-B7F9-40ECD777065B}" type="datetimeFigureOut">
              <a:rPr lang="en-US" smtClean="0"/>
              <a:pPr/>
              <a:t>9/30/2011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53232-6B6C-43BC-94AB-9F3204D2E333}" type="slidenum">
              <a:rPr lang="en-US" smtClean="0"/>
              <a:pPr/>
              <a:t>‹#›</a:t>
            </a:fld>
            <a:endParaRPr lang="en-US"/>
          </a:p>
        </p:txBody>
      </p:sp>
    </p:spTree>
    <p:extLst>
      <p:ext uri="{BB962C8B-B14F-4D97-AF65-F5344CB8AC3E}">
        <p14:creationId xmlns:p14="http://schemas.microsoft.com/office/powerpoint/2010/main" val="141071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91613D0-4D64-4759-83AB-F1DE6927C3B1}" type="slidenum">
              <a:rPr lang="es-ES" smtClean="0"/>
              <a:pPr/>
              <a:t>1</a:t>
            </a:fld>
            <a:endParaRPr lang="es-E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buFontTx/>
              <a:buChar char="•"/>
            </a:pPr>
            <a:endParaRPr lang="en-US" sz="14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8A21CEC1-C8DB-48B1-9AD2-8688479956E7}"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ACE4F583-26A6-47A3-AAB8-59D39F54C80D}"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7CFDA732-9D9E-4FDD-B4E9-DD77AD2F67E2}"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7CFDA732-9D9E-4FDD-B4E9-DD77AD2F67E2}"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414" y="8685895"/>
            <a:ext cx="2972098" cy="456595"/>
          </a:xfrm>
          <a:prstGeom prst="rect">
            <a:avLst/>
          </a:prstGeom>
          <a:noFill/>
          <a:ln w="9525">
            <a:noFill/>
            <a:miter lim="800000"/>
            <a:headEnd/>
            <a:tailEnd/>
          </a:ln>
        </p:spPr>
        <p:txBody>
          <a:bodyPr lIns="96661" tIns="48331" rIns="96661" bIns="48331" anchor="b"/>
          <a:lstStyle/>
          <a:p>
            <a:fld id="{FDC33DA6-C180-491E-8536-87C030D9A987}" type="slidenum">
              <a:rPr lang="es-ES" sz="1300">
                <a:solidFill>
                  <a:schemeClr val="tx1"/>
                </a:solidFill>
              </a:rPr>
              <a:pPr/>
              <a:t>16</a:t>
            </a:fld>
            <a:endParaRPr lang="es-ES" sz="13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636992-ACC4-4737-BF85-FB153A1DE1ED}" type="slidenum">
              <a:rPr lang="en-US" smtClean="0"/>
              <a:pPr/>
              <a:t>2</a:t>
            </a:fld>
            <a:endParaRPr lang="en-US" smtClean="0"/>
          </a:p>
        </p:txBody>
      </p:sp>
      <p:sp>
        <p:nvSpPr>
          <p:cNvPr id="30723" name="Rectangle 2"/>
          <p:cNvSpPr>
            <a:spLocks noGrp="1" noRot="1" noChangeAspect="1" noChangeArrowheads="1" noTextEdit="1"/>
          </p:cNvSpPr>
          <p:nvPr>
            <p:ph type="sldImg"/>
          </p:nvPr>
        </p:nvSpPr>
        <p:spPr>
          <a:xfrm>
            <a:off x="1154113" y="682625"/>
            <a:ext cx="4548187" cy="3411538"/>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8BE4DBA2-FAD9-4BF3-B53B-DD7102DB6768}" type="slidenum">
              <a:rPr lang="en-US"/>
              <a:pPr eaLnBrk="1" hangingPunct="1"/>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415" y="8685894"/>
            <a:ext cx="2972098" cy="456595"/>
          </a:xfrm>
          <a:prstGeom prst="rect">
            <a:avLst/>
          </a:prstGeom>
          <a:noFill/>
          <a:ln w="9525">
            <a:noFill/>
            <a:miter lim="800000"/>
            <a:headEnd/>
            <a:tailEnd/>
          </a:ln>
        </p:spPr>
        <p:txBody>
          <a:bodyPr lIns="91434" tIns="45718" rIns="91434" bIns="45718" anchor="b"/>
          <a:lstStyle/>
          <a:p>
            <a:fld id="{9FCAAFF9-10AB-47D2-A6AF-92CC2E1CD966}" type="slidenum">
              <a:rPr lang="es-ES" sz="1300"/>
              <a:pPr/>
              <a:t>4</a:t>
            </a:fld>
            <a:endParaRPr lang="es-E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415" y="8685894"/>
            <a:ext cx="2972098" cy="456595"/>
          </a:xfrm>
          <a:prstGeom prst="rect">
            <a:avLst/>
          </a:prstGeom>
          <a:noFill/>
          <a:ln w="9525">
            <a:noFill/>
            <a:miter lim="800000"/>
            <a:headEnd/>
            <a:tailEnd/>
          </a:ln>
        </p:spPr>
        <p:txBody>
          <a:bodyPr lIns="91434" tIns="45718" rIns="91434" bIns="45718" anchor="b"/>
          <a:lstStyle/>
          <a:p>
            <a:fld id="{9FCAAFF9-10AB-47D2-A6AF-92CC2E1CD966}" type="slidenum">
              <a:rPr lang="es-ES" sz="1300"/>
              <a:pPr/>
              <a:t>5</a:t>
            </a:fld>
            <a:endParaRPr lang="es-E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415" y="8685894"/>
            <a:ext cx="2972098" cy="456595"/>
          </a:xfrm>
          <a:prstGeom prst="rect">
            <a:avLst/>
          </a:prstGeom>
          <a:noFill/>
          <a:ln w="9525">
            <a:noFill/>
            <a:miter lim="800000"/>
            <a:headEnd/>
            <a:tailEnd/>
          </a:ln>
        </p:spPr>
        <p:txBody>
          <a:bodyPr lIns="91434" tIns="45718" rIns="91434" bIns="45718" anchor="b"/>
          <a:lstStyle/>
          <a:p>
            <a:fld id="{BDC2610C-85F1-4126-8D6C-B0BED1F70961}" type="slidenum">
              <a:rPr lang="es-ES" sz="1300"/>
              <a:pPr/>
              <a:t>6</a:t>
            </a:fld>
            <a:endParaRPr lang="es-E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FBEC511-0FD0-4CA0-A865-C1F967BD1465}"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E4CDC0A-ED02-4D97-9B04-88455BE5BFBA}"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28985" indent="-37471818"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167" eaLnBrk="0" fontAlgn="base" hangingPunct="0">
              <a:spcBef>
                <a:spcPct val="0"/>
              </a:spcBef>
              <a:spcAft>
                <a:spcPct val="0"/>
              </a:spcAft>
              <a:defRPr sz="2400">
                <a:solidFill>
                  <a:schemeClr val="tx1"/>
                </a:solidFill>
                <a:latin typeface="Arial" charset="0"/>
                <a:ea typeface="ヒラギノ角ゴ Pro W3" charset="-128"/>
              </a:defRPr>
            </a:lvl6pPr>
            <a:lvl7pPr marL="914334" eaLnBrk="0" fontAlgn="base" hangingPunct="0">
              <a:spcBef>
                <a:spcPct val="0"/>
              </a:spcBef>
              <a:spcAft>
                <a:spcPct val="0"/>
              </a:spcAft>
              <a:defRPr sz="2400">
                <a:solidFill>
                  <a:schemeClr val="tx1"/>
                </a:solidFill>
                <a:latin typeface="Arial" charset="0"/>
                <a:ea typeface="ヒラギノ角ゴ Pro W3" charset="-128"/>
              </a:defRPr>
            </a:lvl7pPr>
            <a:lvl8pPr marL="1371501" eaLnBrk="0" fontAlgn="base" hangingPunct="0">
              <a:spcBef>
                <a:spcPct val="0"/>
              </a:spcBef>
              <a:spcAft>
                <a:spcPct val="0"/>
              </a:spcAft>
              <a:defRPr sz="2400">
                <a:solidFill>
                  <a:schemeClr val="tx1"/>
                </a:solidFill>
                <a:latin typeface="Arial" charset="0"/>
                <a:ea typeface="ヒラギノ角ゴ Pro W3" charset="-128"/>
              </a:defRPr>
            </a:lvl8pPr>
            <a:lvl9pPr marL="1828668"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04124042-14DA-471D-84B6-EC7AE00B8E82}"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extLst>
      <p:ext uri="{BB962C8B-B14F-4D97-AF65-F5344CB8AC3E}">
        <p14:creationId xmlns:p14="http://schemas.microsoft.com/office/powerpoint/2010/main" val="32192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559CF-C070-4A6F-986B-3A3FF0A5AA93}"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559CF-C070-4A6F-986B-3A3FF0A5AA93}"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559CF-C070-4A6F-986B-3A3FF0A5AA93}" type="datetimeFigureOut">
              <a:rPr lang="en-US" smtClean="0"/>
              <a:pPr/>
              <a:t>9/30/2011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559CF-C070-4A6F-986B-3A3FF0A5AA93}" type="datetimeFigureOut">
              <a:rPr lang="en-US" smtClean="0"/>
              <a:pPr/>
              <a:t>9/30/2011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559CF-C070-4A6F-986B-3A3FF0A5AA93}" type="datetimeFigureOut">
              <a:rPr lang="en-US" smtClean="0"/>
              <a:pPr/>
              <a:t>9/30/2011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559CF-C070-4A6F-986B-3A3FF0A5AA93}"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559CF-C070-4A6F-986B-3A3FF0A5AA93}"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559CF-C070-4A6F-986B-3A3FF0A5AA93}" type="datetimeFigureOut">
              <a:rPr lang="en-US" smtClean="0"/>
              <a:pPr/>
              <a:t>9/30/2011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EDC62-8479-4615-AE95-DABA39C8D3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blip.tv/file/3757148" TargetMode="External"/><Relationship Id="rId4" Type="http://schemas.openxmlformats.org/officeDocument/2006/relationships/hyperlink" Target="http://www.ilri.org/ib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ip.tv/file/375714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2768600"/>
            <a:ext cx="298450" cy="274638"/>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sp>
        <p:nvSpPr>
          <p:cNvPr id="2052" name="Rectangle 5"/>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pic>
        <p:nvPicPr>
          <p:cNvPr id="2053" name="Picture 15" descr="Indexlogo1"/>
          <p:cNvPicPr>
            <a:picLocks noChangeAspect="1" noChangeArrowheads="1"/>
          </p:cNvPicPr>
          <p:nvPr/>
        </p:nvPicPr>
        <p:blipFill>
          <a:blip r:embed="rId3"/>
          <a:srcRect/>
          <a:stretch>
            <a:fillRect/>
          </a:stretch>
        </p:blipFill>
        <p:spPr bwMode="auto">
          <a:xfrm>
            <a:off x="0" y="0"/>
            <a:ext cx="9144000" cy="1306513"/>
          </a:xfrm>
          <a:prstGeom prst="rect">
            <a:avLst/>
          </a:prstGeom>
          <a:noFill/>
          <a:ln w="9525">
            <a:noFill/>
            <a:miter lim="800000"/>
            <a:headEnd/>
            <a:tailEnd/>
          </a:ln>
        </p:spPr>
      </p:pic>
      <p:sp>
        <p:nvSpPr>
          <p:cNvPr id="7" name="Title 6"/>
          <p:cNvSpPr>
            <a:spLocks noGrp="1"/>
          </p:cNvSpPr>
          <p:nvPr>
            <p:ph type="ctrTitle"/>
          </p:nvPr>
        </p:nvSpPr>
        <p:spPr>
          <a:xfrm>
            <a:off x="314284" y="1471520"/>
            <a:ext cx="8534400" cy="1470025"/>
          </a:xfrm>
        </p:spPr>
        <p:txBody>
          <a:bodyPr>
            <a:noAutofit/>
          </a:bodyPr>
          <a:lstStyle/>
          <a:p>
            <a:r>
              <a:rPr lang="en-GB" sz="3200" b="1" dirty="0" smtClean="0">
                <a:latin typeface="Georgia" pitchFamily="18" charset="0"/>
              </a:rPr>
              <a:t>Market-provisioned social protection:</a:t>
            </a:r>
            <a:br>
              <a:rPr lang="en-GB" sz="3200" b="1" dirty="0" smtClean="0">
                <a:latin typeface="Georgia" pitchFamily="18" charset="0"/>
              </a:rPr>
            </a:br>
            <a:r>
              <a:rPr lang="en-GB" sz="3200" b="1" dirty="0" smtClean="0">
                <a:latin typeface="Georgia" pitchFamily="18" charset="0"/>
              </a:rPr>
              <a:t>The Index-based Livestock Insurance (IBLI) Experiment in Northern Kenya</a:t>
            </a:r>
            <a:endParaRPr lang="en-US" sz="3200" b="1" dirty="0">
              <a:latin typeface="Georgia" pitchFamily="18" charset="0"/>
            </a:endParaRPr>
          </a:p>
        </p:txBody>
      </p:sp>
      <p:sp>
        <p:nvSpPr>
          <p:cNvPr id="8" name="Subtitle 7"/>
          <p:cNvSpPr>
            <a:spLocks noGrp="1"/>
          </p:cNvSpPr>
          <p:nvPr>
            <p:ph type="subTitle" idx="1"/>
          </p:nvPr>
        </p:nvSpPr>
        <p:spPr>
          <a:xfrm>
            <a:off x="800100" y="3276600"/>
            <a:ext cx="7696200" cy="1752600"/>
          </a:xfrm>
        </p:spPr>
        <p:txBody>
          <a:bodyPr>
            <a:normAutofit/>
          </a:bodyPr>
          <a:lstStyle/>
          <a:p>
            <a:pPr>
              <a:spcBef>
                <a:spcPts val="0"/>
              </a:spcBef>
            </a:pPr>
            <a:r>
              <a:rPr lang="en-GB" sz="2400" dirty="0" smtClean="0">
                <a:solidFill>
                  <a:srgbClr val="FF0000"/>
                </a:solidFill>
                <a:latin typeface="Georgia" pitchFamily="18" charset="0"/>
              </a:rPr>
              <a:t>Chris Barrett</a:t>
            </a:r>
          </a:p>
          <a:p>
            <a:pPr>
              <a:spcBef>
                <a:spcPts val="0"/>
              </a:spcBef>
            </a:pPr>
            <a:r>
              <a:rPr lang="en-GB" sz="2400" dirty="0" smtClean="0">
                <a:solidFill>
                  <a:srgbClr val="FF0000"/>
                </a:solidFill>
                <a:latin typeface="Georgia" pitchFamily="18" charset="0"/>
              </a:rPr>
              <a:t>Cornell University</a:t>
            </a:r>
          </a:p>
          <a:p>
            <a:pPr>
              <a:spcBef>
                <a:spcPts val="0"/>
              </a:spcBef>
            </a:pPr>
            <a:r>
              <a:rPr lang="en-GB" sz="2400" dirty="0" smtClean="0">
                <a:solidFill>
                  <a:srgbClr val="FF0000"/>
                </a:solidFill>
                <a:latin typeface="Georgia" pitchFamily="18" charset="0"/>
              </a:rPr>
              <a:t>(on behalf of </a:t>
            </a:r>
            <a:r>
              <a:rPr lang="en-GB" sz="2400" dirty="0">
                <a:solidFill>
                  <a:srgbClr val="FF0000"/>
                </a:solidFill>
                <a:latin typeface="Georgia" pitchFamily="18" charset="0"/>
              </a:rPr>
              <a:t>the ANU-Cornell-ILRI-Syracuse </a:t>
            </a:r>
            <a:r>
              <a:rPr lang="en-GB" sz="2400" dirty="0" smtClean="0">
                <a:solidFill>
                  <a:srgbClr val="FF0000"/>
                </a:solidFill>
                <a:latin typeface="Georgia" pitchFamily="18" charset="0"/>
              </a:rPr>
              <a:t>–</a:t>
            </a:r>
          </a:p>
          <a:p>
            <a:pPr>
              <a:spcBef>
                <a:spcPts val="0"/>
              </a:spcBef>
            </a:pPr>
            <a:r>
              <a:rPr lang="en-GB" sz="2400" dirty="0" smtClean="0">
                <a:solidFill>
                  <a:srgbClr val="FF0000"/>
                </a:solidFill>
                <a:latin typeface="Georgia" pitchFamily="18" charset="0"/>
              </a:rPr>
              <a:t>UC </a:t>
            </a:r>
            <a:r>
              <a:rPr lang="en-GB" sz="2400" dirty="0">
                <a:solidFill>
                  <a:srgbClr val="FF0000"/>
                </a:solidFill>
                <a:latin typeface="Georgia" pitchFamily="18" charset="0"/>
              </a:rPr>
              <a:t>Davis </a:t>
            </a:r>
            <a:r>
              <a:rPr lang="en-GB" sz="2400" dirty="0" smtClean="0">
                <a:solidFill>
                  <a:srgbClr val="FF0000"/>
                </a:solidFill>
                <a:latin typeface="Georgia" pitchFamily="18" charset="0"/>
              </a:rPr>
              <a:t>IBLI research team)</a:t>
            </a:r>
            <a:endParaRPr lang="en-US" sz="2400" dirty="0">
              <a:solidFill>
                <a:srgbClr val="FF0000"/>
              </a:solidFill>
              <a:latin typeface="Georgia" pitchFamily="18" charset="0"/>
            </a:endParaRPr>
          </a:p>
        </p:txBody>
      </p:sp>
      <p:sp>
        <p:nvSpPr>
          <p:cNvPr id="10" name="Rectangle 9"/>
          <p:cNvSpPr/>
          <p:nvPr/>
        </p:nvSpPr>
        <p:spPr>
          <a:xfrm>
            <a:off x="990600" y="4909756"/>
            <a:ext cx="7162800" cy="1631216"/>
          </a:xfrm>
          <a:prstGeom prst="rect">
            <a:avLst/>
          </a:prstGeom>
        </p:spPr>
        <p:txBody>
          <a:bodyPr wrap="square">
            <a:spAutoFit/>
          </a:bodyPr>
          <a:lstStyle/>
          <a:p>
            <a:pPr algn="ctr"/>
            <a:r>
              <a:rPr lang="en-US" sz="2000" b="1" dirty="0" smtClean="0">
                <a:latin typeface="Georgia" pitchFamily="18" charset="0"/>
              </a:rPr>
              <a:t>Presentation to USAID BASIS AMA CRSP workshop </a:t>
            </a:r>
          </a:p>
          <a:p>
            <a:pPr algn="ctr"/>
            <a:r>
              <a:rPr lang="en-US" sz="2000" b="1" dirty="0" smtClean="0">
                <a:latin typeface="Georgia" pitchFamily="18" charset="0"/>
              </a:rPr>
              <a:t>“Building Resilience and Assets for Food Security: </a:t>
            </a:r>
          </a:p>
          <a:p>
            <a:pPr algn="ctr"/>
            <a:r>
              <a:rPr lang="en-US" sz="2000" b="1" dirty="0" smtClean="0">
                <a:latin typeface="Georgia" pitchFamily="18" charset="0"/>
              </a:rPr>
              <a:t>Evidence and Implications for Feed the Future”</a:t>
            </a:r>
          </a:p>
          <a:p>
            <a:pPr algn="ctr"/>
            <a:r>
              <a:rPr lang="en-US" sz="2000" b="1" dirty="0" smtClean="0">
                <a:latin typeface="Georgia" pitchFamily="18" charset="0"/>
              </a:rPr>
              <a:t>29-30 September 2011</a:t>
            </a:r>
          </a:p>
          <a:p>
            <a:pPr algn="ctr"/>
            <a:r>
              <a:rPr lang="en-US" sz="2000" b="1" dirty="0" smtClean="0">
                <a:latin typeface="Georgia" pitchFamily="18" charset="0"/>
              </a:rPr>
              <a:t>Washington, DC</a:t>
            </a: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0531" y="685800"/>
            <a:ext cx="8229600" cy="1143000"/>
          </a:xfrm>
        </p:spPr>
        <p:txBody>
          <a:bodyPr/>
          <a:lstStyle/>
          <a:p>
            <a:pPr eaLnBrk="1" hangingPunct="1"/>
            <a:r>
              <a:rPr lang="en-US" sz="2400" b="1" dirty="0" smtClean="0">
                <a:solidFill>
                  <a:schemeClr val="tx1"/>
                </a:solidFill>
                <a:latin typeface="Georgia" pitchFamily="18" charset="0"/>
              </a:rPr>
              <a:t>Testing the Index Performance</a:t>
            </a:r>
          </a:p>
        </p:txBody>
      </p:sp>
      <p:sp>
        <p:nvSpPr>
          <p:cNvPr id="28675" name="Rectangle 3"/>
          <p:cNvSpPr>
            <a:spLocks noGrp="1" noChangeArrowheads="1"/>
          </p:cNvSpPr>
          <p:nvPr>
            <p:ph type="body" idx="1"/>
          </p:nvPr>
        </p:nvSpPr>
        <p:spPr>
          <a:xfrm>
            <a:off x="519113" y="1531937"/>
            <a:ext cx="8229600" cy="4754563"/>
          </a:xfrm>
        </p:spPr>
        <p:txBody>
          <a:bodyPr/>
          <a:lstStyle/>
          <a:p>
            <a:pPr marL="0" indent="0" eaLnBrk="1" hangingPunct="1">
              <a:lnSpc>
                <a:spcPct val="80000"/>
              </a:lnSpc>
              <a:spcAft>
                <a:spcPts val="600"/>
              </a:spcAft>
              <a:buNone/>
            </a:pPr>
            <a:r>
              <a:rPr lang="en-US" sz="2000" dirty="0" smtClean="0">
                <a:latin typeface="Georgia" pitchFamily="18" charset="0"/>
              </a:rPr>
              <a:t>Performance of predicted herd mortality rate in predicting area-average livestock mortality observed in longitudinal data</a:t>
            </a:r>
          </a:p>
          <a:p>
            <a:pPr lvl="1" eaLnBrk="1" hangingPunct="1">
              <a:lnSpc>
                <a:spcPct val="80000"/>
              </a:lnSpc>
              <a:spcAft>
                <a:spcPts val="600"/>
              </a:spcAft>
            </a:pPr>
            <a:r>
              <a:rPr lang="en-GB" sz="1600" dirty="0" smtClean="0">
                <a:latin typeface="Georgia" pitchFamily="18" charset="0"/>
              </a:rPr>
              <a:t>Out-of-sample prediction errors within 10% (especially in bad years)</a:t>
            </a:r>
          </a:p>
          <a:p>
            <a:pPr lvl="1" eaLnBrk="1" hangingPunct="1">
              <a:lnSpc>
                <a:spcPct val="80000"/>
              </a:lnSpc>
              <a:spcAft>
                <a:spcPts val="600"/>
              </a:spcAft>
            </a:pPr>
            <a:r>
              <a:rPr lang="en-GB" sz="1600" dirty="0" smtClean="0">
                <a:latin typeface="Georgia" pitchFamily="18" charset="0"/>
              </a:rPr>
              <a:t>Predicts historical droughts well</a:t>
            </a:r>
            <a:endParaRPr lang="en-US" sz="1600" dirty="0" smtClean="0">
              <a:latin typeface="Georgia" pitchFamily="18" charset="0"/>
            </a:endParaRPr>
          </a:p>
        </p:txBody>
      </p:sp>
      <p:grpSp>
        <p:nvGrpSpPr>
          <p:cNvPr id="28676" name="Group 3"/>
          <p:cNvGrpSpPr>
            <a:grpSpLocks/>
          </p:cNvGrpSpPr>
          <p:nvPr/>
        </p:nvGrpSpPr>
        <p:grpSpPr bwMode="auto">
          <a:xfrm>
            <a:off x="245268" y="2480469"/>
            <a:ext cx="8653463" cy="4343400"/>
            <a:chOff x="228599" y="2209800"/>
            <a:chExt cx="8653853" cy="4343400"/>
          </a:xfrm>
        </p:grpSpPr>
        <p:grpSp>
          <p:nvGrpSpPr>
            <p:cNvPr id="28677" name="Group 87"/>
            <p:cNvGrpSpPr>
              <a:grpSpLocks/>
            </p:cNvGrpSpPr>
            <p:nvPr/>
          </p:nvGrpSpPr>
          <p:grpSpPr bwMode="auto">
            <a:xfrm>
              <a:off x="228599" y="2209800"/>
              <a:ext cx="8653853" cy="4343400"/>
              <a:chOff x="228599" y="2057400"/>
              <a:chExt cx="8653853" cy="4343400"/>
            </a:xfrm>
          </p:grpSpPr>
          <p:pic>
            <p:nvPicPr>
              <p:cNvPr id="2867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424113"/>
                <a:ext cx="865385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29125"/>
                <a:ext cx="865385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086908" y="2424113"/>
                <a:ext cx="457221" cy="3624262"/>
              </a:xfrm>
              <a:prstGeom prst="rect">
                <a:avLst/>
              </a:prstGeom>
              <a:solidFill>
                <a:srgbClr val="86C6D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82" name="TextBox 9"/>
              <p:cNvSpPr txBox="1">
                <a:spLocks noChangeArrowheads="1"/>
              </p:cNvSpPr>
              <p:nvPr/>
            </p:nvSpPr>
            <p:spPr bwMode="auto">
              <a:xfrm>
                <a:off x="7024993" y="2057400"/>
                <a:ext cx="172410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800" b="1">
                    <a:solidFill>
                      <a:schemeClr val="bg1"/>
                    </a:solidFill>
                  </a:rPr>
                  <a:t>Out of sample</a:t>
                </a:r>
              </a:p>
            </p:txBody>
          </p:sp>
        </p:grpSp>
        <p:sp>
          <p:nvSpPr>
            <p:cNvPr id="6" name="Rectangle 5"/>
            <p:cNvSpPr/>
            <p:nvPr/>
          </p:nvSpPr>
          <p:spPr>
            <a:xfrm>
              <a:off x="771548" y="2590800"/>
              <a:ext cx="4181663" cy="3624263"/>
            </a:xfrm>
            <a:prstGeom prst="rect">
              <a:avLst/>
            </a:prstGeom>
            <a:solidFill>
              <a:srgbClr val="86C6D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41455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762000" y="899317"/>
            <a:ext cx="7772400" cy="5553871"/>
          </a:xfrm>
        </p:spPr>
        <p:txBody>
          <a:bodyPr>
            <a:normAutofit fontScale="55000" lnSpcReduction="20000"/>
          </a:bodyPr>
          <a:lstStyle/>
          <a:p>
            <a:pPr marL="0" indent="0" algn="ctr" eaLnBrk="1" hangingPunct="1">
              <a:lnSpc>
                <a:spcPct val="80000"/>
              </a:lnSpc>
              <a:spcAft>
                <a:spcPts val="600"/>
              </a:spcAft>
              <a:buNone/>
            </a:pPr>
            <a:r>
              <a:rPr lang="en-US" sz="5100" b="1" dirty="0" smtClean="0">
                <a:latin typeface="Georgia" pitchFamily="18" charset="0"/>
              </a:rPr>
              <a:t>IBLI Implementation</a:t>
            </a:r>
          </a:p>
          <a:p>
            <a:pPr marL="0" indent="0" algn="ctr" eaLnBrk="1" hangingPunct="1">
              <a:lnSpc>
                <a:spcPct val="80000"/>
              </a:lnSpc>
              <a:spcAft>
                <a:spcPts val="600"/>
              </a:spcAft>
              <a:buNone/>
            </a:pPr>
            <a:endParaRPr lang="en-US" sz="2400" b="1" dirty="0" smtClean="0">
              <a:latin typeface="Georgia" pitchFamily="18" charset="0"/>
            </a:endParaRPr>
          </a:p>
          <a:p>
            <a:pPr marL="0" indent="0" algn="ctr" eaLnBrk="1" hangingPunct="1">
              <a:lnSpc>
                <a:spcPct val="120000"/>
              </a:lnSpc>
              <a:spcBef>
                <a:spcPts val="0"/>
              </a:spcBef>
              <a:spcAft>
                <a:spcPts val="600"/>
              </a:spcAft>
              <a:buNone/>
            </a:pPr>
            <a:r>
              <a:rPr lang="en-US" sz="3100" dirty="0" smtClean="0">
                <a:latin typeface="Georgia" pitchFamily="18" charset="0"/>
              </a:rPr>
              <a:t>Commercially launched in January 2010</a:t>
            </a:r>
          </a:p>
          <a:p>
            <a:pPr marL="0" indent="0" algn="ctr" eaLnBrk="1" hangingPunct="1">
              <a:lnSpc>
                <a:spcPct val="120000"/>
              </a:lnSpc>
              <a:spcBef>
                <a:spcPts val="0"/>
              </a:spcBef>
              <a:spcAft>
                <a:spcPts val="600"/>
              </a:spcAft>
              <a:buNone/>
            </a:pPr>
            <a:endParaRPr lang="en-US" sz="3100" dirty="0" smtClean="0">
              <a:latin typeface="Georgia" pitchFamily="18" charset="0"/>
            </a:endParaRPr>
          </a:p>
          <a:p>
            <a:pPr marL="0" indent="0" algn="ctr" eaLnBrk="1" hangingPunct="1">
              <a:lnSpc>
                <a:spcPct val="120000"/>
              </a:lnSpc>
              <a:spcBef>
                <a:spcPts val="0"/>
              </a:spcBef>
              <a:spcAft>
                <a:spcPts val="600"/>
              </a:spcAft>
              <a:buNone/>
            </a:pPr>
            <a:r>
              <a:rPr lang="en-GB" sz="3100" b="1" u="sng" dirty="0" smtClean="0">
                <a:latin typeface="Georgia" pitchFamily="18" charset="0"/>
              </a:rPr>
              <a:t>Two sales periods of varying experience</a:t>
            </a:r>
            <a:r>
              <a:rPr lang="en-GB" sz="3100" dirty="0" smtClean="0">
                <a:latin typeface="Georgia" pitchFamily="18" charset="0"/>
              </a:rPr>
              <a:t>:</a:t>
            </a:r>
          </a:p>
          <a:p>
            <a:pPr lvl="2" eaLnBrk="1" hangingPunct="1">
              <a:lnSpc>
                <a:spcPct val="120000"/>
              </a:lnSpc>
              <a:spcBef>
                <a:spcPts val="0"/>
              </a:spcBef>
              <a:spcAft>
                <a:spcPts val="600"/>
              </a:spcAft>
            </a:pPr>
            <a:r>
              <a:rPr lang="en-GB" sz="3100" dirty="0" smtClean="0">
                <a:latin typeface="Georgia" pitchFamily="18" charset="0"/>
              </a:rPr>
              <a:t>Jan/Feb 2010: Sold 1979 contracts. 2.8 TLU insured/contract. Premiums collected ~ $46,597. Value of livestock covered ~$1,200,000</a:t>
            </a:r>
          </a:p>
          <a:p>
            <a:pPr lvl="2">
              <a:lnSpc>
                <a:spcPct val="120000"/>
              </a:lnSpc>
              <a:spcBef>
                <a:spcPts val="0"/>
              </a:spcBef>
              <a:spcAft>
                <a:spcPts val="600"/>
              </a:spcAft>
            </a:pPr>
            <a:r>
              <a:rPr lang="en-GB" sz="3100" dirty="0" smtClean="0">
                <a:latin typeface="Georgia" pitchFamily="18" charset="0"/>
              </a:rPr>
              <a:t>Jan/Feb 2011: Sold 638 contracts.  1.7 TLU insured/contract. </a:t>
            </a:r>
          </a:p>
          <a:p>
            <a:pPr marL="914400" lvl="2" indent="0">
              <a:lnSpc>
                <a:spcPct val="120000"/>
              </a:lnSpc>
              <a:spcBef>
                <a:spcPts val="0"/>
              </a:spcBef>
              <a:spcAft>
                <a:spcPts val="600"/>
              </a:spcAft>
              <a:buNone/>
            </a:pPr>
            <a:r>
              <a:rPr lang="en-GB" sz="3100" dirty="0" smtClean="0">
                <a:latin typeface="Georgia" pitchFamily="18" charset="0"/>
              </a:rPr>
              <a:t>     Premiums collected ~ </a:t>
            </a:r>
            <a:r>
              <a:rPr lang="en-GB" sz="3100" dirty="0">
                <a:latin typeface="Georgia" pitchFamily="18" charset="0"/>
              </a:rPr>
              <a:t>$8,185 Value of livestock covered </a:t>
            </a:r>
            <a:r>
              <a:rPr lang="en-GB" sz="3100" dirty="0" smtClean="0">
                <a:latin typeface="Georgia" pitchFamily="18" charset="0"/>
              </a:rPr>
              <a:t>  </a:t>
            </a:r>
          </a:p>
          <a:p>
            <a:pPr marL="914400" lvl="2" indent="0">
              <a:lnSpc>
                <a:spcPct val="120000"/>
              </a:lnSpc>
              <a:spcBef>
                <a:spcPts val="0"/>
              </a:spcBef>
              <a:spcAft>
                <a:spcPts val="600"/>
              </a:spcAft>
              <a:buNone/>
            </a:pPr>
            <a:r>
              <a:rPr lang="en-GB" sz="3100" dirty="0">
                <a:latin typeface="Georgia" pitchFamily="18" charset="0"/>
              </a:rPr>
              <a:t> </a:t>
            </a:r>
            <a:r>
              <a:rPr lang="en-GB" sz="3100" dirty="0" smtClean="0">
                <a:latin typeface="Georgia" pitchFamily="18" charset="0"/>
              </a:rPr>
              <a:t>   ~$218,000</a:t>
            </a:r>
            <a:endParaRPr lang="en-GB" sz="3100" dirty="0">
              <a:latin typeface="Georgia" pitchFamily="18" charset="0"/>
            </a:endParaRPr>
          </a:p>
          <a:p>
            <a:pPr algn="ctr" eaLnBrk="1" hangingPunct="1">
              <a:lnSpc>
                <a:spcPct val="120000"/>
              </a:lnSpc>
              <a:spcBef>
                <a:spcPts val="0"/>
              </a:spcBef>
              <a:spcAft>
                <a:spcPts val="600"/>
              </a:spcAft>
              <a:buFontTx/>
              <a:buNone/>
            </a:pPr>
            <a:endParaRPr lang="en-US" sz="3100" dirty="0" smtClean="0">
              <a:latin typeface="Georgia" pitchFamily="18" charset="0"/>
            </a:endParaRPr>
          </a:p>
          <a:p>
            <a:pPr marL="0" indent="0" algn="ctr" eaLnBrk="1" hangingPunct="1">
              <a:lnSpc>
                <a:spcPct val="120000"/>
              </a:lnSpc>
              <a:spcBef>
                <a:spcPts val="0"/>
              </a:spcBef>
              <a:spcAft>
                <a:spcPts val="600"/>
              </a:spcAft>
              <a:buNone/>
            </a:pPr>
            <a:r>
              <a:rPr lang="en-GB" sz="3100" b="1" u="sng" dirty="0" smtClean="0">
                <a:latin typeface="Georgia" pitchFamily="18" charset="0"/>
              </a:rPr>
              <a:t>Key </a:t>
            </a:r>
            <a:r>
              <a:rPr lang="en-GB" sz="3100" b="1" u="sng" dirty="0" err="1" smtClean="0">
                <a:latin typeface="Georgia" pitchFamily="18" charset="0"/>
              </a:rPr>
              <a:t>ongoing</a:t>
            </a:r>
            <a:r>
              <a:rPr lang="en-GB" sz="3100" b="1" u="sng" dirty="0" smtClean="0">
                <a:latin typeface="Georgia" pitchFamily="18" charset="0"/>
              </a:rPr>
              <a:t> considerations/challenges</a:t>
            </a:r>
            <a:r>
              <a:rPr lang="en-GB" sz="3100" dirty="0" smtClean="0">
                <a:latin typeface="Georgia" pitchFamily="18" charset="0"/>
              </a:rPr>
              <a:t>:</a:t>
            </a:r>
          </a:p>
          <a:p>
            <a:pPr lvl="2" eaLnBrk="1" hangingPunct="1">
              <a:lnSpc>
                <a:spcPct val="120000"/>
              </a:lnSpc>
              <a:spcBef>
                <a:spcPts val="0"/>
              </a:spcBef>
              <a:spcAft>
                <a:spcPts val="600"/>
              </a:spcAft>
              <a:buFont typeface="Arial" charset="0"/>
              <a:buChar char="•"/>
            </a:pPr>
            <a:r>
              <a:rPr lang="en-GB" sz="3100" dirty="0" smtClean="0">
                <a:latin typeface="Georgia" pitchFamily="18" charset="0"/>
              </a:rPr>
              <a:t>Delivery Channel</a:t>
            </a:r>
          </a:p>
          <a:p>
            <a:pPr lvl="2" eaLnBrk="1" hangingPunct="1">
              <a:lnSpc>
                <a:spcPct val="120000"/>
              </a:lnSpc>
              <a:spcBef>
                <a:spcPts val="0"/>
              </a:spcBef>
              <a:spcAft>
                <a:spcPts val="600"/>
              </a:spcAft>
              <a:buFont typeface="Arial" charset="0"/>
              <a:buChar char="•"/>
            </a:pPr>
            <a:r>
              <a:rPr lang="en-GB" sz="3100" dirty="0" smtClean="0">
                <a:latin typeface="Georgia" pitchFamily="18" charset="0"/>
              </a:rPr>
              <a:t>Extension/Education</a:t>
            </a:r>
          </a:p>
          <a:p>
            <a:pPr lvl="2" eaLnBrk="1" hangingPunct="1">
              <a:lnSpc>
                <a:spcPct val="120000"/>
              </a:lnSpc>
              <a:spcBef>
                <a:spcPts val="0"/>
              </a:spcBef>
              <a:spcAft>
                <a:spcPts val="600"/>
              </a:spcAft>
              <a:buFont typeface="Arial" charset="0"/>
              <a:buChar char="•"/>
            </a:pPr>
            <a:r>
              <a:rPr lang="en-GB" sz="3100" dirty="0" smtClean="0">
                <a:latin typeface="Georgia" pitchFamily="18" charset="0"/>
              </a:rPr>
              <a:t>Information Dissemination and Trust Building</a:t>
            </a:r>
          </a:p>
          <a:p>
            <a:pPr lvl="2" eaLnBrk="1" hangingPunct="1">
              <a:lnSpc>
                <a:spcPct val="120000"/>
              </a:lnSpc>
              <a:spcBef>
                <a:spcPts val="0"/>
              </a:spcBef>
              <a:spcAft>
                <a:spcPts val="600"/>
              </a:spcAft>
              <a:buFont typeface="Arial" charset="0"/>
              <a:buChar char="•"/>
            </a:pPr>
            <a:r>
              <a:rPr lang="en-GB" sz="3100" dirty="0" smtClean="0">
                <a:latin typeface="Georgia" pitchFamily="18" charset="0"/>
              </a:rPr>
              <a:t>Regulation </a:t>
            </a:r>
          </a:p>
          <a:p>
            <a:pPr lvl="1" algn="ctr" eaLnBrk="1" hangingPunct="1">
              <a:lnSpc>
                <a:spcPct val="120000"/>
              </a:lnSpc>
              <a:spcBef>
                <a:spcPts val="0"/>
              </a:spcBef>
              <a:spcAft>
                <a:spcPts val="600"/>
              </a:spcAft>
            </a:pPr>
            <a:endParaRPr lang="en-GB" sz="3100" dirty="0" smtClean="0">
              <a:latin typeface="Georgia" pitchFamily="18" charset="0"/>
            </a:endParaRPr>
          </a:p>
          <a:p>
            <a:pPr lvl="1" algn="ctr" eaLnBrk="1" hangingPunct="1">
              <a:lnSpc>
                <a:spcPct val="80000"/>
              </a:lnSpc>
              <a:spcAft>
                <a:spcPts val="600"/>
              </a:spcAft>
              <a:buFontTx/>
              <a:buNone/>
            </a:pPr>
            <a:endParaRPr lang="en-US" sz="3100" dirty="0" smtClean="0">
              <a:latin typeface="Georgia" pitchFamily="18" charset="0"/>
            </a:endParaRPr>
          </a:p>
        </p:txBody>
      </p:sp>
      <p:pic>
        <p:nvPicPr>
          <p:cNvPr id="3686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l="24954" t="19852" r="42999" b="37186"/>
          <a:stretch>
            <a:fillRect/>
          </a:stretch>
        </p:blipFill>
        <p:spPr bwMode="auto">
          <a:xfrm>
            <a:off x="7315200" y="5257800"/>
            <a:ext cx="1725613"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p:cNvPicPr>
            <a:picLocks noChangeAspect="1" noChangeArrowheads="1"/>
          </p:cNvPicPr>
          <p:nvPr/>
        </p:nvPicPr>
        <p:blipFill>
          <a:blip r:embed="rId4">
            <a:extLst>
              <a:ext uri="{28A0092B-C50C-407E-A947-70E740481C1C}">
                <a14:useLocalDpi xmlns:a14="http://schemas.microsoft.com/office/drawing/2010/main" val="0"/>
              </a:ext>
            </a:extLst>
          </a:blip>
          <a:srcRect l="25900" t="20822" r="44453" b="36667"/>
          <a:stretch>
            <a:fillRect/>
          </a:stretch>
        </p:blipFill>
        <p:spPr bwMode="auto">
          <a:xfrm>
            <a:off x="7455779" y="1066800"/>
            <a:ext cx="15732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 y="5181600"/>
            <a:ext cx="157321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p:cNvPicPr>
            <a:picLocks noChangeArrowheads="1"/>
          </p:cNvPicPr>
          <p:nvPr/>
        </p:nvPicPr>
        <p:blipFill>
          <a:blip r:embed="rId6">
            <a:extLst>
              <a:ext uri="{28A0092B-C50C-407E-A947-70E740481C1C}">
                <a14:useLocalDpi xmlns:a14="http://schemas.microsoft.com/office/drawing/2010/main" val="0"/>
              </a:ext>
            </a:extLst>
          </a:blip>
          <a:srcRect l="65189" t="9373" r="2901" b="57977"/>
          <a:stretch>
            <a:fillRect/>
          </a:stretch>
        </p:blipFill>
        <p:spPr bwMode="auto">
          <a:xfrm>
            <a:off x="76200" y="990600"/>
            <a:ext cx="16494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581400"/>
            <a:ext cx="1649413" cy="123706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5131" y="3598223"/>
            <a:ext cx="1734507" cy="1300881"/>
          </a:xfrm>
          <a:prstGeom prst="rect">
            <a:avLst/>
          </a:prstGeom>
        </p:spPr>
      </p:pic>
    </p:spTree>
    <p:extLst>
      <p:ext uri="{BB962C8B-B14F-4D97-AF65-F5344CB8AC3E}">
        <p14:creationId xmlns:p14="http://schemas.microsoft.com/office/powerpoint/2010/main" val="21299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6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86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6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30068"/>
            <a:ext cx="8610600" cy="432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4" y="5459970"/>
            <a:ext cx="3505201" cy="13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762000"/>
            <a:ext cx="8432157" cy="461665"/>
          </a:xfrm>
          <a:prstGeom prst="rect">
            <a:avLst/>
          </a:prstGeom>
          <a:noFill/>
        </p:spPr>
        <p:txBody>
          <a:bodyPr wrap="square" rtlCol="0">
            <a:spAutoFit/>
          </a:bodyPr>
          <a:lstStyle/>
          <a:p>
            <a:r>
              <a:rPr lang="en-US" sz="2400" b="1" dirty="0" smtClean="0">
                <a:latin typeface="Georgia" pitchFamily="18" charset="0"/>
              </a:rPr>
              <a:t>Likely first indemnity payout coming in a few weeks!</a:t>
            </a:r>
            <a:endParaRPr lang="en-US" sz="2400" b="1" dirty="0">
              <a:latin typeface="Georgia" pitchFamily="18" charset="0"/>
            </a:endParaRPr>
          </a:p>
        </p:txBody>
      </p:sp>
    </p:spTree>
    <p:extLst>
      <p:ext uri="{BB962C8B-B14F-4D97-AF65-F5344CB8AC3E}">
        <p14:creationId xmlns:p14="http://schemas.microsoft.com/office/powerpoint/2010/main" val="4060821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algn="ctr">
              <a:spcBef>
                <a:spcPts val="600"/>
              </a:spcBef>
            </a:pPr>
            <a:r>
              <a:rPr lang="en-US" sz="2800" b="1" dirty="0" smtClean="0">
                <a:latin typeface="Georgia" pitchFamily="18" charset="0"/>
              </a:rPr>
              <a:t>Impact Evaluation Under Way</a:t>
            </a:r>
          </a:p>
          <a:p>
            <a:pPr lvl="1">
              <a:spcBef>
                <a:spcPts val="600"/>
              </a:spcBef>
            </a:pPr>
            <a:r>
              <a:rPr lang="en-US" sz="2000" u="sng" dirty="0" smtClean="0">
                <a:latin typeface="Georgia" pitchFamily="18" charset="0"/>
              </a:rPr>
              <a:t>Confounding factor</a:t>
            </a:r>
            <a:r>
              <a:rPr lang="en-US" sz="2000" dirty="0" smtClean="0">
                <a:latin typeface="Georgia" pitchFamily="18" charset="0"/>
              </a:rPr>
              <a:t>: ongoing implementation of cash transfer (HSNP)</a:t>
            </a:r>
          </a:p>
          <a:p>
            <a:pPr marL="457200" lvl="2">
              <a:spcBef>
                <a:spcPts val="600"/>
              </a:spcBef>
            </a:pPr>
            <a:r>
              <a:rPr lang="en-US" sz="2000" u="sng" dirty="0" smtClean="0">
                <a:latin typeface="Georgia" pitchFamily="18" charset="0"/>
              </a:rPr>
              <a:t>Encouragement </a:t>
            </a:r>
            <a:r>
              <a:rPr lang="en-US" sz="2000" u="sng" dirty="0">
                <a:latin typeface="Georgia" pitchFamily="18" charset="0"/>
              </a:rPr>
              <a:t>design</a:t>
            </a:r>
          </a:p>
          <a:p>
            <a:pPr marL="457200" lvl="2">
              <a:spcBef>
                <a:spcPts val="600"/>
              </a:spcBef>
              <a:buFont typeface="Arial" charset="0"/>
              <a:buChar char="•"/>
            </a:pPr>
            <a:r>
              <a:rPr lang="en-US" sz="2000" dirty="0">
                <a:latin typeface="Georgia" pitchFamily="18" charset="0"/>
              </a:rPr>
              <a:t>Insurance education game: played among 50% sample in game site</a:t>
            </a:r>
          </a:p>
          <a:p>
            <a:pPr marL="457200" lvl="2">
              <a:spcBef>
                <a:spcPts val="600"/>
              </a:spcBef>
              <a:buFont typeface="Arial" charset="0"/>
              <a:buChar char="•"/>
            </a:pPr>
            <a:r>
              <a:rPr lang="en-US" sz="2000" dirty="0">
                <a:latin typeface="Georgia" pitchFamily="18" charset="0"/>
              </a:rPr>
              <a:t>Discount coupon </a:t>
            </a:r>
            <a:r>
              <a:rPr lang="en-US" sz="2000" dirty="0" smtClean="0">
                <a:latin typeface="Georgia" pitchFamily="18" charset="0"/>
              </a:rPr>
              <a:t>on </a:t>
            </a:r>
            <a:r>
              <a:rPr lang="en-US" sz="2000" dirty="0">
                <a:latin typeface="Georgia" pitchFamily="18" charset="0"/>
              </a:rPr>
              <a:t>the first 15 </a:t>
            </a:r>
            <a:r>
              <a:rPr lang="en-US" sz="2000" dirty="0" smtClean="0">
                <a:latin typeface="Georgia" pitchFamily="18" charset="0"/>
              </a:rPr>
              <a:t>TLU insured: </a:t>
            </a:r>
            <a:r>
              <a:rPr lang="en-US" sz="2000" dirty="0">
                <a:latin typeface="Georgia" pitchFamily="18" charset="0"/>
              </a:rPr>
              <a:t>(no subsidy for 40% of sample, </a:t>
            </a:r>
            <a:r>
              <a:rPr lang="en-US" sz="2000" dirty="0" smtClean="0">
                <a:latin typeface="Georgia" pitchFamily="18" charset="0"/>
              </a:rPr>
              <a:t>10</a:t>
            </a:r>
            <a:r>
              <a:rPr lang="en-US" sz="2000" dirty="0">
                <a:latin typeface="Georgia" pitchFamily="18" charset="0"/>
              </a:rPr>
              <a:t>%-60% subsidies for the rest</a:t>
            </a:r>
            <a:r>
              <a:rPr lang="en-US" sz="2000" dirty="0" smtClean="0">
                <a:latin typeface="Georgia" pitchFamily="18" charset="0"/>
              </a:rPr>
              <a:t>). 255/924 bought IBLI 1</a:t>
            </a:r>
            <a:r>
              <a:rPr lang="en-US" sz="2000" baseline="30000" dirty="0" smtClean="0">
                <a:latin typeface="Georgia" pitchFamily="18" charset="0"/>
              </a:rPr>
              <a:t>st</a:t>
            </a:r>
            <a:r>
              <a:rPr lang="en-US" sz="2000" dirty="0" smtClean="0">
                <a:latin typeface="Georgia" pitchFamily="18" charset="0"/>
              </a:rPr>
              <a:t> year.</a:t>
            </a: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Arial" charset="0"/>
              <a:buChar char="•"/>
            </a:pPr>
            <a:endParaRPr lang="en-US" sz="2000" dirty="0">
              <a:latin typeface="Georgia" pitchFamily="18" charset="0"/>
            </a:endParaRPr>
          </a:p>
          <a:p>
            <a:pPr marL="342900" indent="-342900">
              <a:spcBef>
                <a:spcPts val="600"/>
              </a:spcBef>
              <a:buFont typeface="Wingdings" charset="2"/>
              <a:buChar char="Ø"/>
            </a:pPr>
            <a:r>
              <a:rPr lang="en-US" sz="2000" b="1" dirty="0">
                <a:latin typeface="Georgia" pitchFamily="18" charset="0"/>
              </a:rPr>
              <a:t>Sample selection: 924 households </a:t>
            </a:r>
          </a:p>
          <a:p>
            <a:pPr lvl="1">
              <a:spcBef>
                <a:spcPts val="600"/>
              </a:spcBef>
              <a:buFont typeface="Arial" charset="0"/>
              <a:buChar char="•"/>
            </a:pPr>
            <a:r>
              <a:rPr lang="en-US" sz="2000" b="1" dirty="0">
                <a:latin typeface="Georgia" pitchFamily="18" charset="0"/>
              </a:rPr>
              <a:t> </a:t>
            </a:r>
            <a:r>
              <a:rPr lang="en-US" sz="2000" dirty="0">
                <a:latin typeface="Georgia" pitchFamily="18" charset="0"/>
              </a:rPr>
              <a:t>Sample/site proportional to relative pop. sizes</a:t>
            </a:r>
          </a:p>
          <a:p>
            <a:pPr lvl="1">
              <a:spcBef>
                <a:spcPts val="600"/>
              </a:spcBef>
              <a:buFont typeface="Arial" charset="0"/>
              <a:buChar char="•"/>
            </a:pPr>
            <a:r>
              <a:rPr lang="en-US" sz="2000" dirty="0" smtClean="0">
                <a:latin typeface="Georgia" pitchFamily="18" charset="0"/>
              </a:rPr>
              <a:t> For </a:t>
            </a:r>
            <a:r>
              <a:rPr lang="en-US" sz="2000" dirty="0">
                <a:latin typeface="Georgia" pitchFamily="18" charset="0"/>
              </a:rPr>
              <a:t>each site, random sampling stratified by livestock wealth </a:t>
            </a:r>
            <a:r>
              <a:rPr lang="en-US" sz="2000" dirty="0" smtClean="0">
                <a:latin typeface="Georgia" pitchFamily="18" charset="0"/>
              </a:rPr>
              <a:t>class</a:t>
            </a:r>
          </a:p>
          <a:p>
            <a:pPr lvl="1">
              <a:spcBef>
                <a:spcPts val="600"/>
              </a:spcBef>
              <a:buFont typeface="Arial" charset="0"/>
              <a:buChar char="•"/>
            </a:pPr>
            <a:r>
              <a:rPr lang="en-US" sz="2000" dirty="0">
                <a:latin typeface="Georgia" pitchFamily="18" charset="0"/>
              </a:rPr>
              <a:t> </a:t>
            </a:r>
            <a:r>
              <a:rPr lang="en-US" sz="2000" dirty="0" smtClean="0">
                <a:latin typeface="Georgia" pitchFamily="18" charset="0"/>
              </a:rPr>
              <a:t>Annual repeat survey: 2009, 2010, 2011 round about to go into field.</a:t>
            </a:r>
            <a:endParaRPr lang="en-US" sz="2000" dirty="0">
              <a:latin typeface="Georgia" pitchFamily="18" charset="0"/>
            </a:endParaRPr>
          </a:p>
        </p:txBody>
      </p:sp>
      <p:grpSp>
        <p:nvGrpSpPr>
          <p:cNvPr id="38916" name="Group 5"/>
          <p:cNvGrpSpPr>
            <a:grpSpLocks/>
          </p:cNvGrpSpPr>
          <p:nvPr/>
        </p:nvGrpSpPr>
        <p:grpSpPr bwMode="auto">
          <a:xfrm>
            <a:off x="5105400" y="2514600"/>
            <a:ext cx="3886200" cy="3124200"/>
            <a:chOff x="5410200" y="3200400"/>
            <a:chExt cx="3308350" cy="2667000"/>
          </a:xfrm>
        </p:grpSpPr>
        <p:pic>
          <p:nvPicPr>
            <p:cNvPr id="38930" name="Picture 6"/>
            <p:cNvPicPr>
              <a:picLocks noChangeAspect="1" noChangeArrowheads="1"/>
            </p:cNvPicPr>
            <p:nvPr/>
          </p:nvPicPr>
          <p:blipFill>
            <a:blip r:embed="rId3">
              <a:extLst>
                <a:ext uri="{28A0092B-C50C-407E-A947-70E740481C1C}">
                  <a14:useLocalDpi xmlns:a14="http://schemas.microsoft.com/office/drawing/2010/main" val="0"/>
                </a:ext>
              </a:extLst>
            </a:blip>
            <a:srcRect l="10408" t="25615" r="27106" b="26439"/>
            <a:stretch>
              <a:fillRect/>
            </a:stretch>
          </p:blipFill>
          <p:spPr bwMode="auto">
            <a:xfrm>
              <a:off x="5410200" y="3200400"/>
              <a:ext cx="223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7"/>
            <p:cNvPicPr>
              <a:picLocks noChangeAspect="1" noChangeArrowheads="1"/>
            </p:cNvPicPr>
            <p:nvPr/>
          </p:nvPicPr>
          <p:blipFill>
            <a:blip r:embed="rId4">
              <a:extLst>
                <a:ext uri="{28A0092B-C50C-407E-A947-70E740481C1C}">
                  <a14:useLocalDpi xmlns:a14="http://schemas.microsoft.com/office/drawing/2010/main" val="0"/>
                </a:ext>
              </a:extLst>
            </a:blip>
            <a:srcRect t="45093" r="64583"/>
            <a:stretch>
              <a:fillRect/>
            </a:stretch>
          </p:blipFill>
          <p:spPr bwMode="auto">
            <a:xfrm>
              <a:off x="7391400" y="3733800"/>
              <a:ext cx="1327150" cy="6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 name="Table 8"/>
          <p:cNvGraphicFramePr>
            <a:graphicFrameLocks noGrp="1"/>
          </p:cNvGraphicFramePr>
          <p:nvPr>
            <p:extLst>
              <p:ext uri="{D42A27DB-BD31-4B8C-83A1-F6EECF244321}">
                <p14:modId xmlns:p14="http://schemas.microsoft.com/office/powerpoint/2010/main" val="1339589795"/>
              </p:ext>
            </p:extLst>
          </p:nvPr>
        </p:nvGraphicFramePr>
        <p:xfrm>
          <a:off x="609600" y="2818992"/>
          <a:ext cx="4040187" cy="1827594"/>
        </p:xfrm>
        <a:graphic>
          <a:graphicData uri="http://schemas.openxmlformats.org/drawingml/2006/table">
            <a:tbl>
              <a:tblPr/>
              <a:tblGrid>
                <a:gridCol w="1144587"/>
                <a:gridCol w="1370013"/>
                <a:gridCol w="1525587"/>
              </a:tblGrid>
              <a:tr h="639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ヒラギノ角ゴ Pro W3" charset="-128"/>
                      </a:endParaRPr>
                    </a:p>
                  </a:txBody>
                  <a:tcPr marT="45704" marB="4570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charset="-128"/>
                        </a:rPr>
                        <a:t>IBLI Game</a:t>
                      </a:r>
                    </a:p>
                  </a:txBody>
                  <a:tcPr marT="45704" marB="4570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ヒラギノ角ゴ Pro W3" charset="-128"/>
                        </a:rPr>
                        <a:t>No IBLI Game</a:t>
                      </a:r>
                    </a:p>
                  </a:txBody>
                  <a:tcPr marT="45704" marB="4570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r>
              <a:tr h="547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ヒラギノ角ゴ Pro W3" charset="-128"/>
                        </a:rPr>
                        <a:t>HSNP</a:t>
                      </a:r>
                    </a:p>
                  </a:txBody>
                  <a:tcPr marT="45704" marB="4570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9F4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ヒラギノ角ゴ Pro W3" charset="-128"/>
                        </a:rPr>
                        <a:t>4 sites</a:t>
                      </a:r>
                    </a:p>
                  </a:txBody>
                  <a:tcPr marT="45704" marB="4570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ヒラギノ角ゴ Pro W3" charset="-128"/>
                        </a:rPr>
                        <a:t>4 sites</a:t>
                      </a:r>
                    </a:p>
                  </a:txBody>
                  <a:tcPr marT="45704" marB="4570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639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ヒラギノ角ゴ Pro W3" charset="-128"/>
                        </a:rPr>
                        <a:t>No HSNP</a:t>
                      </a:r>
                    </a:p>
                  </a:txBody>
                  <a:tcPr marT="45704" marB="4570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9F4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ヒラギノ角ゴ Pro W3" charset="-128"/>
                        </a:rPr>
                        <a:t>5 sites</a:t>
                      </a:r>
                    </a:p>
                  </a:txBody>
                  <a:tcPr marT="45704" marB="4570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ヒラギノ角ゴ Pro W3" charset="-128"/>
                        </a:rPr>
                        <a:t>3 control sites</a:t>
                      </a:r>
                    </a:p>
                  </a:txBody>
                  <a:tcPr marT="45704" marB="4570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956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1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533400" y="381000"/>
            <a:ext cx="8229600" cy="5867400"/>
          </a:xfrm>
        </p:spPr>
        <p:txBody>
          <a:bodyPr>
            <a:normAutofit fontScale="55000" lnSpcReduction="20000"/>
          </a:bodyPr>
          <a:lstStyle/>
          <a:p>
            <a:pPr marL="0" indent="0" algn="ctr" eaLnBrk="1" hangingPunct="1">
              <a:lnSpc>
                <a:spcPct val="80000"/>
              </a:lnSpc>
              <a:spcAft>
                <a:spcPts val="600"/>
              </a:spcAft>
              <a:buFontTx/>
              <a:buNone/>
            </a:pPr>
            <a:r>
              <a:rPr lang="en-US" sz="5100" b="1" dirty="0" smtClean="0">
                <a:latin typeface="Georgia" pitchFamily="18" charset="0"/>
              </a:rPr>
              <a:t>Core impact evaluation questions</a:t>
            </a:r>
          </a:p>
          <a:p>
            <a:pPr marL="0" indent="0" eaLnBrk="1" hangingPunct="1">
              <a:lnSpc>
                <a:spcPct val="120000"/>
              </a:lnSpc>
              <a:spcBef>
                <a:spcPts val="0"/>
              </a:spcBef>
              <a:spcAft>
                <a:spcPts val="600"/>
              </a:spcAft>
              <a:buFontTx/>
              <a:buNone/>
            </a:pPr>
            <a:endParaRPr lang="en-US" sz="2400" b="1" dirty="0" smtClean="0">
              <a:latin typeface="Georgia" pitchFamily="18" charset="0"/>
            </a:endParaRPr>
          </a:p>
          <a:p>
            <a:pPr marL="0" indent="0" eaLnBrk="1" hangingPunct="1">
              <a:lnSpc>
                <a:spcPct val="120000"/>
              </a:lnSpc>
              <a:spcBef>
                <a:spcPts val="0"/>
              </a:spcBef>
              <a:spcAft>
                <a:spcPts val="600"/>
              </a:spcAft>
              <a:buFontTx/>
              <a:buNone/>
            </a:pPr>
            <a:r>
              <a:rPr lang="en-US" sz="3400" b="1" dirty="0" smtClean="0">
                <a:latin typeface="Georgia" pitchFamily="18" charset="0"/>
              </a:rPr>
              <a:t>1) For whom is IBLI most attractive and effective?</a:t>
            </a:r>
          </a:p>
          <a:p>
            <a:pPr marL="0" indent="0" eaLnBrk="1" hangingPunct="1">
              <a:lnSpc>
                <a:spcPct val="120000"/>
              </a:lnSpc>
              <a:spcBef>
                <a:spcPts val="0"/>
              </a:spcBef>
              <a:spcAft>
                <a:spcPts val="600"/>
              </a:spcAft>
              <a:buFontTx/>
              <a:buNone/>
            </a:pPr>
            <a:r>
              <a:rPr lang="en-US" sz="3400" dirty="0" smtClean="0">
                <a:latin typeface="Georgia" pitchFamily="18" charset="0"/>
                <a:cs typeface="Calibri" pitchFamily="34" charset="0"/>
              </a:rPr>
              <a:t>- simulation-based answer: IBLI most valuable among the vulnerable non-poor</a:t>
            </a:r>
          </a:p>
          <a:p>
            <a:pPr marL="0" indent="0" eaLnBrk="1" hangingPunct="1">
              <a:lnSpc>
                <a:spcPct val="120000"/>
              </a:lnSpc>
              <a:spcBef>
                <a:spcPts val="0"/>
              </a:spcBef>
              <a:spcAft>
                <a:spcPts val="600"/>
              </a:spcAft>
              <a:buNone/>
            </a:pPr>
            <a:r>
              <a:rPr lang="en-US" sz="3400" dirty="0" smtClean="0">
                <a:latin typeface="Georgia" pitchFamily="18" charset="0"/>
                <a:cs typeface="Calibri" pitchFamily="34" charset="0"/>
              </a:rPr>
              <a:t>- simulation-based and WTP survey based answer: Highly price elastic demand for IBLI</a:t>
            </a:r>
          </a:p>
          <a:p>
            <a:pPr eaLnBrk="1" hangingPunct="1">
              <a:lnSpc>
                <a:spcPct val="120000"/>
              </a:lnSpc>
              <a:spcBef>
                <a:spcPts val="0"/>
              </a:spcBef>
              <a:spcAft>
                <a:spcPts val="600"/>
              </a:spcAft>
              <a:buFontTx/>
              <a:buChar char="-"/>
            </a:pPr>
            <a:endParaRPr lang="en-US" sz="3400" dirty="0" smtClean="0">
              <a:latin typeface="Georgia" pitchFamily="18" charset="0"/>
              <a:cs typeface="Calibri" pitchFamily="34" charset="0"/>
            </a:endParaRPr>
          </a:p>
          <a:p>
            <a:pPr marL="0" indent="0" eaLnBrk="1" hangingPunct="1">
              <a:lnSpc>
                <a:spcPct val="120000"/>
              </a:lnSpc>
              <a:spcBef>
                <a:spcPts val="0"/>
              </a:spcBef>
              <a:spcAft>
                <a:spcPts val="600"/>
              </a:spcAft>
              <a:buFontTx/>
              <a:buNone/>
            </a:pPr>
            <a:r>
              <a:rPr lang="en-US" sz="3400" b="1" dirty="0" smtClean="0">
                <a:latin typeface="Georgia" pitchFamily="18" charset="0"/>
              </a:rPr>
              <a:t>2</a:t>
            </a:r>
            <a:r>
              <a:rPr lang="en-US" sz="3400" b="1" dirty="0">
                <a:latin typeface="Georgia" pitchFamily="18" charset="0"/>
              </a:rPr>
              <a:t>) Does IBLI induce increased asset accumulation and escapes from poverty?  Does it reduce asset loss and falls into poverty? How does it perform relative to cash transfers? Are there spillover effects on the stockless poor?</a:t>
            </a:r>
          </a:p>
          <a:p>
            <a:pPr marL="0" indent="0" eaLnBrk="1" hangingPunct="1">
              <a:lnSpc>
                <a:spcPct val="120000"/>
              </a:lnSpc>
              <a:spcBef>
                <a:spcPts val="0"/>
              </a:spcBef>
              <a:spcAft>
                <a:spcPts val="600"/>
              </a:spcAft>
              <a:buFontTx/>
              <a:buChar char="-"/>
            </a:pPr>
            <a:r>
              <a:rPr lang="en-US" sz="3400" dirty="0" smtClean="0">
                <a:latin typeface="Georgia" pitchFamily="18" charset="0"/>
                <a:cs typeface="Calibri" pitchFamily="34" charset="0"/>
              </a:rPr>
              <a:t> simulation-based </a:t>
            </a:r>
            <a:r>
              <a:rPr lang="en-US" sz="3400" dirty="0">
                <a:latin typeface="Georgia" pitchFamily="18" charset="0"/>
                <a:cs typeface="Calibri" pitchFamily="34" charset="0"/>
              </a:rPr>
              <a:t>answers: Yes on first two points.  Don’t know on latter two questions</a:t>
            </a:r>
            <a:r>
              <a:rPr lang="en-US" sz="3400" dirty="0" smtClean="0">
                <a:latin typeface="Georgia" pitchFamily="18" charset="0"/>
                <a:cs typeface="Calibri" pitchFamily="34" charset="0"/>
              </a:rPr>
              <a:t>.</a:t>
            </a:r>
          </a:p>
          <a:p>
            <a:pPr marL="0" indent="0" eaLnBrk="1" hangingPunct="1">
              <a:lnSpc>
                <a:spcPct val="120000"/>
              </a:lnSpc>
              <a:spcBef>
                <a:spcPts val="0"/>
              </a:spcBef>
              <a:spcAft>
                <a:spcPts val="600"/>
              </a:spcAft>
              <a:buNone/>
            </a:pPr>
            <a:endParaRPr lang="en-US" sz="3400" dirty="0" smtClean="0">
              <a:latin typeface="Georgia" pitchFamily="18" charset="0"/>
              <a:cs typeface="Calibri" pitchFamily="34" charset="0"/>
            </a:endParaRPr>
          </a:p>
          <a:p>
            <a:pPr marL="0" indent="0" eaLnBrk="1" hangingPunct="1">
              <a:lnSpc>
                <a:spcPct val="120000"/>
              </a:lnSpc>
              <a:spcBef>
                <a:spcPts val="0"/>
              </a:spcBef>
              <a:spcAft>
                <a:spcPts val="600"/>
              </a:spcAft>
              <a:buNone/>
            </a:pPr>
            <a:r>
              <a:rPr lang="en-US" sz="3400" dirty="0" smtClean="0">
                <a:latin typeface="Georgia" pitchFamily="18" charset="0"/>
                <a:cs typeface="Calibri" pitchFamily="34" charset="0"/>
              </a:rPr>
              <a:t>Use </a:t>
            </a:r>
            <a:r>
              <a:rPr lang="en-US" sz="3400" dirty="0">
                <a:latin typeface="Georgia" pitchFamily="18" charset="0"/>
                <a:cs typeface="Calibri" pitchFamily="34" charset="0"/>
              </a:rPr>
              <a:t>survey data to test these hypotheses in quasi-experimental setting with real insurance in a survey designed to test IBLI </a:t>
            </a:r>
            <a:r>
              <a:rPr lang="en-US" sz="3400" dirty="0" smtClean="0">
                <a:latin typeface="Georgia" pitchFamily="18" charset="0"/>
                <a:cs typeface="Calibri" pitchFamily="34" charset="0"/>
              </a:rPr>
              <a:t>versus/with </a:t>
            </a:r>
            <a:r>
              <a:rPr lang="en-US" sz="3400" dirty="0">
                <a:latin typeface="Georgia" pitchFamily="18" charset="0"/>
                <a:cs typeface="Calibri" pitchFamily="34" charset="0"/>
              </a:rPr>
              <a:t>cash transfers under Kenya’s new Hunger Safety Nets Program</a:t>
            </a:r>
            <a:r>
              <a:rPr lang="en-US" sz="3400" dirty="0" smtClean="0">
                <a:latin typeface="Georgia" pitchFamily="18" charset="0"/>
                <a:cs typeface="Calibri" pitchFamily="34" charset="0"/>
              </a:rPr>
              <a:t>.</a:t>
            </a:r>
            <a:endParaRPr lang="en-US" sz="3400" dirty="0">
              <a:latin typeface="Georgia" pitchFamily="18" charset="0"/>
              <a:cs typeface="Calibri" pitchFamily="34" charset="0"/>
            </a:endParaRPr>
          </a:p>
        </p:txBody>
      </p:sp>
    </p:spTree>
    <p:extLst>
      <p:ext uri="{BB962C8B-B14F-4D97-AF65-F5344CB8AC3E}">
        <p14:creationId xmlns:p14="http://schemas.microsoft.com/office/powerpoint/2010/main" val="22044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3281" y="101025"/>
            <a:ext cx="4711546" cy="584775"/>
          </a:xfrm>
          <a:prstGeom prst="rect">
            <a:avLst/>
          </a:prstGeom>
        </p:spPr>
        <p:txBody>
          <a:bodyPr wrap="none">
            <a:spAutoFit/>
          </a:bodyPr>
          <a:lstStyle/>
          <a:p>
            <a:pPr algn="ctr"/>
            <a:r>
              <a:rPr lang="en-GB" sz="3200" b="1" dirty="0" smtClean="0">
                <a:latin typeface="Georgia" pitchFamily="18" charset="0"/>
              </a:rPr>
              <a:t>What we are learning</a:t>
            </a:r>
            <a:endParaRPr lang="en-US" sz="3200" b="1" dirty="0">
              <a:latin typeface="Georgia" pitchFamily="18" charset="0"/>
            </a:endParaRPr>
          </a:p>
        </p:txBody>
      </p:sp>
      <p:sp>
        <p:nvSpPr>
          <p:cNvPr id="10" name="TextBox 9"/>
          <p:cNvSpPr txBox="1"/>
          <p:nvPr/>
        </p:nvSpPr>
        <p:spPr>
          <a:xfrm>
            <a:off x="152400" y="685800"/>
            <a:ext cx="8763000" cy="6463308"/>
          </a:xfrm>
          <a:prstGeom prst="rect">
            <a:avLst/>
          </a:prstGeom>
          <a:noFill/>
        </p:spPr>
        <p:txBody>
          <a:bodyPr wrap="square" rtlCol="0">
            <a:spAutoFit/>
          </a:bodyPr>
          <a:lstStyle/>
          <a:p>
            <a:pPr>
              <a:buFont typeface="Wingdings" pitchFamily="2" charset="2"/>
              <a:buChar char="Ø"/>
            </a:pPr>
            <a:r>
              <a:rPr lang="en-GB" sz="2400" dirty="0" smtClean="0">
                <a:latin typeface="Georgia" pitchFamily="18" charset="0"/>
              </a:rPr>
              <a:t> </a:t>
            </a:r>
            <a:r>
              <a:rPr lang="en-GB" sz="2400" dirty="0" smtClean="0">
                <a:latin typeface="Georgia" pitchFamily="18" charset="0"/>
              </a:rPr>
              <a:t>Women comprise a significant share of demand – 42% of contract purchases &gt;&gt;the share of herds they control.</a:t>
            </a:r>
          </a:p>
          <a:p>
            <a:pPr>
              <a:buFont typeface="Wingdings" pitchFamily="2" charset="2"/>
              <a:buChar char="Ø"/>
            </a:pPr>
            <a:r>
              <a:rPr lang="en-GB" sz="2400" dirty="0" smtClean="0">
                <a:latin typeface="Georgia" pitchFamily="18" charset="0"/>
              </a:rPr>
              <a:t>A </a:t>
            </a:r>
            <a:r>
              <a:rPr lang="en-GB" sz="2400" dirty="0" smtClean="0">
                <a:latin typeface="Georgia" pitchFamily="18" charset="0"/>
              </a:rPr>
              <a:t>considerable lack of understanding amongst a good portion of those who purchased (e.g., 33-48% of policy holders don’t know or are incorrect about basic contract terms).</a:t>
            </a:r>
            <a:endParaRPr lang="en-US" sz="2400" dirty="0" smtClean="0">
              <a:latin typeface="Georgia" pitchFamily="18" charset="0"/>
            </a:endParaRPr>
          </a:p>
          <a:p>
            <a:pPr lvl="1">
              <a:buFont typeface="Arial" pitchFamily="34" charset="0"/>
              <a:buChar char="•"/>
            </a:pPr>
            <a:r>
              <a:rPr lang="en-GB" sz="2400" dirty="0" smtClean="0">
                <a:solidFill>
                  <a:schemeClr val="accent2">
                    <a:lumMod val="50000"/>
                  </a:schemeClr>
                </a:solidFill>
                <a:latin typeface="Georgia" pitchFamily="18" charset="0"/>
              </a:rPr>
              <a:t> So why do they purchase?</a:t>
            </a:r>
          </a:p>
          <a:p>
            <a:pPr lvl="1">
              <a:buFont typeface="Arial" pitchFamily="34" charset="0"/>
              <a:buChar char="•"/>
            </a:pPr>
            <a:r>
              <a:rPr lang="en-GB" sz="2400" dirty="0" smtClean="0">
                <a:solidFill>
                  <a:schemeClr val="accent2">
                    <a:lumMod val="50000"/>
                  </a:schemeClr>
                </a:solidFill>
                <a:latin typeface="Georgia" pitchFamily="18" charset="0"/>
              </a:rPr>
              <a:t> What are the implications of this misinformed demand?</a:t>
            </a:r>
          </a:p>
          <a:p>
            <a:pPr>
              <a:spcBef>
                <a:spcPts val="600"/>
              </a:spcBef>
              <a:spcAft>
                <a:spcPts val="600"/>
              </a:spcAft>
              <a:buFont typeface="Wingdings" pitchFamily="2" charset="2"/>
              <a:buChar char="Ø"/>
            </a:pPr>
            <a:r>
              <a:rPr lang="en-GB" sz="2400" dirty="0" smtClean="0">
                <a:latin typeface="Georgia" pitchFamily="18" charset="0"/>
              </a:rPr>
              <a:t> Nevertheless, those who purchase are significantly more likely to understand key features of the product.</a:t>
            </a:r>
          </a:p>
          <a:p>
            <a:pPr lvl="1">
              <a:buFont typeface="Arial" pitchFamily="34" charset="0"/>
              <a:buChar char="•"/>
            </a:pPr>
            <a:r>
              <a:rPr lang="en-GB" sz="2400" dirty="0" smtClean="0">
                <a:solidFill>
                  <a:schemeClr val="accent2">
                    <a:lumMod val="50000"/>
                  </a:schemeClr>
                </a:solidFill>
                <a:latin typeface="Georgia" pitchFamily="18" charset="0"/>
              </a:rPr>
              <a:t> Improve on extension messaging and targeting?</a:t>
            </a:r>
          </a:p>
          <a:p>
            <a:pPr lvl="1">
              <a:buFont typeface="Arial" pitchFamily="34" charset="0"/>
              <a:buChar char="•"/>
            </a:pPr>
            <a:r>
              <a:rPr lang="en-GB" sz="2400" dirty="0" smtClean="0">
                <a:solidFill>
                  <a:schemeClr val="accent2">
                    <a:lumMod val="50000"/>
                  </a:schemeClr>
                </a:solidFill>
                <a:latin typeface="Georgia" pitchFamily="18" charset="0"/>
              </a:rPr>
              <a:t> Need further analysis on relationship between understanding and other key covariates.</a:t>
            </a:r>
          </a:p>
          <a:p>
            <a:pPr>
              <a:spcBef>
                <a:spcPts val="600"/>
              </a:spcBef>
              <a:spcAft>
                <a:spcPts val="600"/>
              </a:spcAft>
              <a:buFont typeface="Wingdings" pitchFamily="2" charset="2"/>
              <a:buChar char="Ø"/>
            </a:pPr>
            <a:r>
              <a:rPr lang="en-GB" sz="2400" dirty="0" smtClean="0">
                <a:latin typeface="Georgia" pitchFamily="18" charset="0"/>
              </a:rPr>
              <a:t>  Relative to more costly games, VIPs doing well.</a:t>
            </a:r>
          </a:p>
          <a:p>
            <a:pPr>
              <a:spcBef>
                <a:spcPts val="600"/>
              </a:spcBef>
              <a:spcAft>
                <a:spcPts val="600"/>
              </a:spcAft>
              <a:buFont typeface="Wingdings" pitchFamily="2" charset="2"/>
              <a:buChar char="Ø"/>
            </a:pPr>
            <a:r>
              <a:rPr lang="en-GB" sz="2400" dirty="0" smtClean="0">
                <a:latin typeface="Georgia" pitchFamily="18" charset="0"/>
              </a:rPr>
              <a:t> Communication needs to be about index variable (predicted mortality rates), not input (range conditions).</a:t>
            </a:r>
          </a:p>
          <a:p>
            <a:pPr>
              <a:buFont typeface="Wingdings" pitchFamily="2" charset="2"/>
              <a:buChar char="Ø"/>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994"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sp>
        <p:nvSpPr>
          <p:cNvPr id="85000" name="Text Box 8"/>
          <p:cNvSpPr txBox="1">
            <a:spLocks noChangeArrowheads="1"/>
          </p:cNvSpPr>
          <p:nvPr/>
        </p:nvSpPr>
        <p:spPr bwMode="auto">
          <a:xfrm>
            <a:off x="3962400" y="2133600"/>
            <a:ext cx="184150" cy="579438"/>
          </a:xfrm>
          <a:prstGeom prst="rect">
            <a:avLst/>
          </a:prstGeom>
          <a:noFill/>
          <a:ln w="9525">
            <a:noFill/>
            <a:miter lim="800000"/>
            <a:headEnd/>
            <a:tailEnd/>
          </a:ln>
          <a:effectLst/>
        </p:spPr>
        <p:txBody>
          <a:bodyPr wrap="none">
            <a:spAutoFit/>
          </a:bodyPr>
          <a:lstStyle/>
          <a:p>
            <a:endParaRPr lang="en-US"/>
          </a:p>
        </p:txBody>
      </p:sp>
      <p:sp>
        <p:nvSpPr>
          <p:cNvPr id="85001" name="Text Box 9"/>
          <p:cNvSpPr txBox="1">
            <a:spLocks noChangeArrowheads="1"/>
          </p:cNvSpPr>
          <p:nvPr/>
        </p:nvSpPr>
        <p:spPr bwMode="auto">
          <a:xfrm>
            <a:off x="1524000" y="3383808"/>
            <a:ext cx="4633912" cy="2646878"/>
          </a:xfrm>
          <a:prstGeom prst="rect">
            <a:avLst/>
          </a:prstGeom>
          <a:noFill/>
          <a:ln w="9525">
            <a:noFill/>
            <a:miter lim="800000"/>
            <a:headEnd/>
            <a:tailEnd/>
          </a:ln>
          <a:effectLst/>
        </p:spPr>
        <p:txBody>
          <a:bodyPr wrap="square">
            <a:spAutoFit/>
          </a:bodyPr>
          <a:lstStyle/>
          <a:p>
            <a:pPr algn="ctr"/>
            <a:r>
              <a:rPr lang="en-US" sz="2800" b="1" dirty="0">
                <a:solidFill>
                  <a:schemeClr val="bg1"/>
                </a:solidFill>
              </a:rPr>
              <a:t>Thank </a:t>
            </a:r>
            <a:r>
              <a:rPr lang="en-US" sz="2800" b="1" dirty="0" smtClean="0">
                <a:solidFill>
                  <a:schemeClr val="bg1"/>
                </a:solidFill>
              </a:rPr>
              <a:t>you and stay tuned!</a:t>
            </a:r>
            <a:endParaRPr lang="en-US" sz="2800" b="1" dirty="0">
              <a:solidFill>
                <a:schemeClr val="bg1"/>
              </a:solidFill>
            </a:endParaRPr>
          </a:p>
          <a:p>
            <a:pPr algn="ctr"/>
            <a:endParaRPr lang="en-GB" b="1" dirty="0">
              <a:solidFill>
                <a:schemeClr val="bg1"/>
              </a:solidFill>
            </a:endParaRPr>
          </a:p>
          <a:p>
            <a:pPr algn="ctr"/>
            <a:r>
              <a:rPr lang="en-GB" sz="2400" b="1" dirty="0">
                <a:solidFill>
                  <a:schemeClr val="bg1"/>
                </a:solidFill>
              </a:rPr>
              <a:t>For more information please visit</a:t>
            </a:r>
            <a:r>
              <a:rPr lang="en-GB" sz="2400" b="1" dirty="0" smtClean="0">
                <a:solidFill>
                  <a:schemeClr val="bg1"/>
                </a:solidFill>
              </a:rPr>
              <a:t>:</a:t>
            </a:r>
            <a:endParaRPr lang="en-GB" sz="2400" b="1" dirty="0">
              <a:solidFill>
                <a:schemeClr val="bg1"/>
              </a:solidFill>
            </a:endParaRPr>
          </a:p>
          <a:p>
            <a:pPr algn="ctr"/>
            <a:r>
              <a:rPr lang="en-GB" sz="2400" b="1" dirty="0">
                <a:solidFill>
                  <a:schemeClr val="bg1"/>
                </a:solidFill>
                <a:hlinkClick r:id="rId4"/>
              </a:rPr>
              <a:t>www.ilri.org/ibli</a:t>
            </a:r>
            <a:r>
              <a:rPr lang="en-GB" sz="2400" b="1" dirty="0" smtClean="0">
                <a:solidFill>
                  <a:schemeClr val="bg1"/>
                </a:solidFill>
                <a:hlinkClick r:id="rId4"/>
              </a:rPr>
              <a:t>/</a:t>
            </a:r>
            <a:endParaRPr lang="en-US" sz="2400" b="1" dirty="0" smtClean="0">
              <a:solidFill>
                <a:schemeClr val="bg1"/>
              </a:solidFill>
            </a:endParaRPr>
          </a:p>
          <a:p>
            <a:pPr algn="ctr"/>
            <a:endParaRPr lang="en-GB" sz="2400" b="1" dirty="0" smtClean="0">
              <a:solidFill>
                <a:schemeClr val="bg1"/>
              </a:solidFill>
            </a:endParaRPr>
          </a:p>
          <a:p>
            <a:pPr algn="ctr"/>
            <a:r>
              <a:rPr lang="en-GB" sz="2400" b="1" dirty="0" smtClean="0">
                <a:solidFill>
                  <a:schemeClr val="bg1"/>
                </a:solidFill>
              </a:rPr>
              <a:t>Or watch, </a:t>
            </a:r>
          </a:p>
          <a:p>
            <a:pPr algn="ctr"/>
            <a:r>
              <a:rPr lang="en-US" sz="2400" b="1" dirty="0" smtClean="0">
                <a:solidFill>
                  <a:schemeClr val="bg1"/>
                </a:solidFill>
                <a:hlinkClick r:id="rId5"/>
              </a:rPr>
              <a:t>http://blip.tv/file/3757148</a:t>
            </a:r>
            <a:endParaRPr lang="en-US" sz="2400" b="1" dirty="0">
              <a:solidFill>
                <a:schemeClr val="bg1"/>
              </a:solidFill>
            </a:endParaRPr>
          </a:p>
        </p:txBody>
      </p:sp>
      <p:pic>
        <p:nvPicPr>
          <p:cNvPr id="12" name="Picture 15" descr="Indexlogo1"/>
          <p:cNvPicPr>
            <a:picLocks noChangeAspect="1" noChangeArrowheads="1"/>
          </p:cNvPicPr>
          <p:nvPr/>
        </p:nvPicPr>
        <p:blipFill>
          <a:blip r:embed="rId6"/>
          <a:srcRect/>
          <a:stretch>
            <a:fillRect/>
          </a:stretch>
        </p:blipFill>
        <p:spPr bwMode="auto">
          <a:xfrm>
            <a:off x="0" y="0"/>
            <a:ext cx="9144000" cy="130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52400" y="1066800"/>
            <a:ext cx="8878964" cy="2308324"/>
          </a:xfrm>
          <a:prstGeom prst="rect">
            <a:avLst/>
          </a:prstGeom>
          <a:noFill/>
          <a:ln w="9525">
            <a:noFill/>
            <a:miter lim="800000"/>
            <a:headEnd/>
            <a:tailEnd/>
          </a:ln>
        </p:spPr>
        <p:txBody>
          <a:bodyPr wrap="square">
            <a:spAutoFit/>
          </a:bodyPr>
          <a:lstStyle/>
          <a:p>
            <a:r>
              <a:rPr lang="en-US" sz="2400" dirty="0" smtClean="0">
                <a:latin typeface="Georgia" pitchFamily="18" charset="0"/>
              </a:rPr>
              <a:t>Arid and semi-arid lands (ASAL) cover ~ 2/3 of Africa, home to ~20mn pastoralists – who rely on extensive livestock grazing. </a:t>
            </a:r>
          </a:p>
          <a:p>
            <a:endParaRPr lang="en-US" sz="2400" dirty="0" smtClean="0">
              <a:latin typeface="Georgia" pitchFamily="18" charset="0"/>
            </a:endParaRPr>
          </a:p>
          <a:p>
            <a:r>
              <a:rPr lang="en-US" sz="2400" dirty="0" smtClean="0">
                <a:latin typeface="Georgia" pitchFamily="18" charset="0"/>
              </a:rPr>
              <a:t>Pastoralist systems adapted to variable climate, but very vulnerable to severe drought events.  Big herd losses cause humanitarian crisis.</a:t>
            </a:r>
          </a:p>
        </p:txBody>
      </p:sp>
      <p:sp>
        <p:nvSpPr>
          <p:cNvPr id="6" name="Title 5"/>
          <p:cNvSpPr txBox="1">
            <a:spLocks/>
          </p:cNvSpPr>
          <p:nvPr/>
        </p:nvSpPr>
        <p:spPr bwMode="auto">
          <a:xfrm>
            <a:off x="266700" y="212766"/>
            <a:ext cx="8496300" cy="990600"/>
          </a:xfrm>
          <a:prstGeom prst="rect">
            <a:avLst/>
          </a:prstGeom>
          <a:noFill/>
          <a:ln w="9525">
            <a:noFill/>
            <a:miter lim="800000"/>
            <a:headEnd/>
            <a:tailEnd/>
          </a:ln>
        </p:spPr>
        <p:txBody>
          <a:bodyPr anchor="ctr"/>
          <a:lstStyle/>
          <a:p>
            <a:pPr algn="ctr" eaLnBrk="0" hangingPunct="0">
              <a:defRPr/>
            </a:pPr>
            <a:r>
              <a:rPr lang="en-US" sz="3200" b="1" kern="0" dirty="0" smtClean="0">
                <a:latin typeface="Georgia" pitchFamily="18" charset="0"/>
                <a:ea typeface="+mj-ea"/>
                <a:cs typeface="+mj-cs"/>
              </a:rPr>
              <a:t>Motivation for IBLI</a:t>
            </a:r>
            <a:endParaRPr lang="en-US" sz="3200" b="1" kern="0" dirty="0">
              <a:latin typeface="Georgia" pitchFamily="18" charset="0"/>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8" y="3124200"/>
            <a:ext cx="4383165" cy="3287374"/>
          </a:xfrm>
          <a:prstGeom prst="rect">
            <a:avLst/>
          </a:prstGeom>
        </p:spPr>
      </p:pic>
      <p:sp>
        <p:nvSpPr>
          <p:cNvPr id="2" name="TextBox 1"/>
          <p:cNvSpPr txBox="1"/>
          <p:nvPr/>
        </p:nvSpPr>
        <p:spPr>
          <a:xfrm>
            <a:off x="152400" y="3505200"/>
            <a:ext cx="4325182" cy="3348609"/>
          </a:xfrm>
          <a:prstGeom prst="rect">
            <a:avLst/>
          </a:prstGeom>
          <a:noFill/>
        </p:spPr>
        <p:txBody>
          <a:bodyPr wrap="square" rtlCol="0">
            <a:spAutoFit/>
          </a:bodyPr>
          <a:lstStyle/>
          <a:p>
            <a:pPr>
              <a:lnSpc>
                <a:spcPct val="80000"/>
              </a:lnSpc>
              <a:spcBef>
                <a:spcPct val="20000"/>
              </a:spcBef>
              <a:spcAft>
                <a:spcPts val="600"/>
              </a:spcAft>
            </a:pPr>
            <a:r>
              <a:rPr lang="en-GB" sz="2400" dirty="0" smtClean="0">
                <a:latin typeface="Georgia" pitchFamily="18" charset="0"/>
              </a:rPr>
              <a:t>This prompted a </a:t>
            </a:r>
            <a:r>
              <a:rPr lang="en-GB" sz="2400" dirty="0" err="1" smtClean="0">
                <a:latin typeface="Georgia" pitchFamily="18" charset="0"/>
              </a:rPr>
              <a:t>DfID</a:t>
            </a:r>
            <a:r>
              <a:rPr lang="en-GB" sz="2400" dirty="0" smtClean="0">
                <a:latin typeface="Georgia" pitchFamily="18" charset="0"/>
              </a:rPr>
              <a:t>-funded cash transfer program paying ~ </a:t>
            </a:r>
            <a:r>
              <a:rPr lang="en-GB" sz="2400" dirty="0">
                <a:latin typeface="Georgia" pitchFamily="18" charset="0"/>
              </a:rPr>
              <a:t>$15/indigent </a:t>
            </a:r>
            <a:r>
              <a:rPr lang="en-GB" sz="2400" dirty="0" smtClean="0">
                <a:latin typeface="Georgia" pitchFamily="18" charset="0"/>
              </a:rPr>
              <a:t>family/month. </a:t>
            </a:r>
          </a:p>
          <a:p>
            <a:pPr>
              <a:lnSpc>
                <a:spcPct val="80000"/>
              </a:lnSpc>
              <a:spcAft>
                <a:spcPts val="600"/>
              </a:spcAft>
            </a:pPr>
            <a:endParaRPr lang="en-GB" sz="2400" dirty="0">
              <a:latin typeface="Georgia" pitchFamily="18" charset="0"/>
            </a:endParaRPr>
          </a:p>
          <a:p>
            <a:pPr>
              <a:lnSpc>
                <a:spcPct val="80000"/>
              </a:lnSpc>
              <a:spcBef>
                <a:spcPct val="20000"/>
              </a:spcBef>
              <a:spcAft>
                <a:spcPts val="600"/>
              </a:spcAft>
            </a:pPr>
            <a:r>
              <a:rPr lang="en-GB" sz="2400" b="1" dirty="0" smtClean="0">
                <a:latin typeface="Georgia" pitchFamily="18" charset="0"/>
              </a:rPr>
              <a:t>Our question: </a:t>
            </a:r>
            <a:r>
              <a:rPr lang="en-GB" sz="2400" dirty="0" smtClean="0">
                <a:latin typeface="Georgia" pitchFamily="18" charset="0"/>
              </a:rPr>
              <a:t>might $7/year for catastrophic herd loss insurance keep </a:t>
            </a:r>
            <a:r>
              <a:rPr lang="en-GB" sz="2400" dirty="0">
                <a:latin typeface="Georgia" pitchFamily="18" charset="0"/>
              </a:rPr>
              <a:t>vulnerable </a:t>
            </a:r>
            <a:r>
              <a:rPr lang="en-GB" sz="2400" dirty="0" smtClean="0">
                <a:latin typeface="Georgia" pitchFamily="18" charset="0"/>
              </a:rPr>
              <a:t>families </a:t>
            </a:r>
            <a:r>
              <a:rPr lang="en-GB" sz="2400" dirty="0">
                <a:latin typeface="Georgia" pitchFamily="18" charset="0"/>
              </a:rPr>
              <a:t>from becoming indigent? </a:t>
            </a:r>
            <a:r>
              <a:rPr lang="en-GB" sz="2400" dirty="0" smtClean="0">
                <a:latin typeface="Georgia" pitchFamily="18" charset="0"/>
              </a:rPr>
              <a:t> A market-based form of social protection?</a:t>
            </a:r>
            <a:endParaRPr lang="en-US" dirty="0">
              <a:latin typeface="Georgia" pitchFamily="18" charset="0"/>
            </a:endParaRPr>
          </a:p>
        </p:txBody>
      </p:sp>
    </p:spTree>
    <p:extLst>
      <p:ext uri="{BB962C8B-B14F-4D97-AF65-F5344CB8AC3E}">
        <p14:creationId xmlns:p14="http://schemas.microsoft.com/office/powerpoint/2010/main" val="1885861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en-US" sz="2400" b="1" dirty="0" smtClean="0">
                <a:latin typeface="Georgia" pitchFamily="18" charset="0"/>
              </a:rPr>
              <a:t>Piloting IBLI in Northern Kenya</a:t>
            </a:r>
          </a:p>
        </p:txBody>
      </p:sp>
      <p:sp>
        <p:nvSpPr>
          <p:cNvPr id="7171" name="Rectangle 3"/>
          <p:cNvSpPr>
            <a:spLocks noGrp="1" noChangeArrowheads="1"/>
          </p:cNvSpPr>
          <p:nvPr>
            <p:ph type="body" idx="1"/>
          </p:nvPr>
        </p:nvSpPr>
        <p:spPr>
          <a:xfrm>
            <a:off x="304800" y="990600"/>
            <a:ext cx="8458200" cy="5486400"/>
          </a:xfrm>
        </p:spPr>
        <p:txBody>
          <a:bodyPr>
            <a:noAutofit/>
          </a:bodyPr>
          <a:lstStyle/>
          <a:p>
            <a:pPr eaLnBrk="1" hangingPunct="1">
              <a:spcBef>
                <a:spcPts val="0"/>
              </a:spcBef>
              <a:spcAft>
                <a:spcPts val="600"/>
              </a:spcAft>
            </a:pPr>
            <a:r>
              <a:rPr lang="en-US" sz="2400" dirty="0" smtClean="0">
                <a:latin typeface="Georgia" pitchFamily="18" charset="0"/>
              </a:rPr>
              <a:t>But can insurance be sustainably offered in rangelands?</a:t>
            </a:r>
          </a:p>
          <a:p>
            <a:pPr eaLnBrk="1" hangingPunct="1">
              <a:spcBef>
                <a:spcPts val="0"/>
              </a:spcBef>
              <a:spcAft>
                <a:spcPts val="600"/>
              </a:spcAft>
            </a:pPr>
            <a:r>
              <a:rPr lang="en-US" sz="2400" dirty="0" smtClean="0">
                <a:latin typeface="Georgia" pitchFamily="18" charset="0"/>
              </a:rPr>
              <a:t>Conventional (individual) insurance unlikely to work:</a:t>
            </a:r>
          </a:p>
          <a:p>
            <a:pPr lvl="1" eaLnBrk="1" hangingPunct="1">
              <a:spcBef>
                <a:spcPts val="0"/>
              </a:spcBef>
              <a:spcAft>
                <a:spcPts val="600"/>
              </a:spcAft>
            </a:pPr>
            <a:r>
              <a:rPr lang="en-US" sz="2400" dirty="0" smtClean="0">
                <a:latin typeface="Georgia" pitchFamily="18" charset="0"/>
              </a:rPr>
              <a:t>Transactions costs</a:t>
            </a:r>
          </a:p>
          <a:p>
            <a:pPr lvl="1" eaLnBrk="1" hangingPunct="1">
              <a:spcBef>
                <a:spcPts val="0"/>
              </a:spcBef>
              <a:spcAft>
                <a:spcPts val="600"/>
              </a:spcAft>
            </a:pPr>
            <a:r>
              <a:rPr lang="en-US" sz="2400" dirty="0" smtClean="0">
                <a:latin typeface="Georgia" pitchFamily="18" charset="0"/>
              </a:rPr>
              <a:t>Moral hazard/adverse selection</a:t>
            </a:r>
          </a:p>
          <a:p>
            <a:pPr eaLnBrk="1" hangingPunct="1">
              <a:spcBef>
                <a:spcPts val="0"/>
              </a:spcBef>
              <a:spcAft>
                <a:spcPts val="600"/>
              </a:spcAft>
            </a:pPr>
            <a:r>
              <a:rPr lang="en-US" sz="2400" dirty="0" smtClean="0">
                <a:latin typeface="Georgia" pitchFamily="18" charset="0"/>
              </a:rPr>
              <a:t>Index insurance avoids problems that make individual insurance unprofitable for small, remote clients:</a:t>
            </a:r>
          </a:p>
          <a:p>
            <a:pPr lvl="1" eaLnBrk="1" hangingPunct="1">
              <a:spcBef>
                <a:spcPts val="0"/>
              </a:spcBef>
              <a:spcAft>
                <a:spcPts val="600"/>
              </a:spcAft>
            </a:pPr>
            <a:r>
              <a:rPr lang="en-US" sz="2400" dirty="0" smtClean="0">
                <a:latin typeface="Georgia" pitchFamily="18" charset="0"/>
              </a:rPr>
              <a:t>No transactions costs of measuring individual losses</a:t>
            </a:r>
          </a:p>
          <a:p>
            <a:pPr lvl="1" eaLnBrk="1" hangingPunct="1">
              <a:spcBef>
                <a:spcPts val="0"/>
              </a:spcBef>
              <a:spcAft>
                <a:spcPts val="600"/>
              </a:spcAft>
            </a:pPr>
            <a:r>
              <a:rPr lang="en-US" sz="2400" dirty="0" smtClean="0">
                <a:latin typeface="Georgia" pitchFamily="18" charset="0"/>
              </a:rPr>
              <a:t>Preserves effort incentives (no moral hazard) as no single individual can influence index.</a:t>
            </a:r>
          </a:p>
          <a:p>
            <a:pPr lvl="1" eaLnBrk="1" hangingPunct="1">
              <a:spcBef>
                <a:spcPts val="0"/>
              </a:spcBef>
              <a:spcAft>
                <a:spcPts val="600"/>
              </a:spcAft>
            </a:pPr>
            <a:r>
              <a:rPr lang="en-US" sz="2400" dirty="0" smtClean="0">
                <a:latin typeface="Georgia" pitchFamily="18" charset="0"/>
              </a:rPr>
              <a:t>Adverse selection does not matter as payouts do not depend on the riskiness of those who buy the insurance</a:t>
            </a:r>
          </a:p>
          <a:p>
            <a:pPr eaLnBrk="1" hangingPunct="1">
              <a:spcBef>
                <a:spcPts val="0"/>
              </a:spcBef>
              <a:spcAft>
                <a:spcPts val="600"/>
              </a:spcAft>
            </a:pPr>
            <a:r>
              <a:rPr lang="en-US" sz="2400" dirty="0" smtClean="0">
                <a:latin typeface="Georgia" pitchFamily="18" charset="0"/>
              </a:rPr>
              <a:t>Index insurance can, in principle, be used to create an effective safety net to alter poverty dynamics and help address broad-scale shocks</a:t>
            </a:r>
            <a:r>
              <a:rPr lang="en-US" sz="2400" dirty="0">
                <a:latin typeface="Georgia" pitchFamily="18" charset="0"/>
              </a:rPr>
              <a:t>.</a:t>
            </a:r>
            <a:endParaRPr lang="en-US" sz="2400" dirty="0" smtClean="0">
              <a:latin typeface="Georgia" pitchFamily="18" charset="0"/>
            </a:endParaRPr>
          </a:p>
        </p:txBody>
      </p:sp>
    </p:spTree>
    <p:extLst>
      <p:ext uri="{BB962C8B-B14F-4D97-AF65-F5344CB8AC3E}">
        <p14:creationId xmlns:p14="http://schemas.microsoft.com/office/powerpoint/2010/main" val="13359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sp>
        <p:nvSpPr>
          <p:cNvPr id="30" name="TextBox 29"/>
          <p:cNvSpPr txBox="1"/>
          <p:nvPr/>
        </p:nvSpPr>
        <p:spPr>
          <a:xfrm>
            <a:off x="336550" y="695851"/>
            <a:ext cx="8382000" cy="6001643"/>
          </a:xfrm>
          <a:prstGeom prst="rect">
            <a:avLst/>
          </a:prstGeom>
          <a:noFill/>
        </p:spPr>
        <p:txBody>
          <a:bodyPr wrap="square" rtlCol="0">
            <a:spAutoFit/>
          </a:bodyPr>
          <a:lstStyle/>
          <a:p>
            <a:pPr algn="l"/>
            <a:r>
              <a:rPr lang="en-US" sz="2400" b="1" dirty="0" smtClean="0">
                <a:latin typeface="Georgia" pitchFamily="18" charset="0"/>
              </a:rPr>
              <a:t>New commercial Index-Based Livestock Insurance (IBLI) product launched commercially in January 2010 in </a:t>
            </a:r>
            <a:r>
              <a:rPr lang="en-US" sz="2400" b="1" dirty="0" err="1" smtClean="0">
                <a:latin typeface="Georgia" pitchFamily="18" charset="0"/>
              </a:rPr>
              <a:t>Marsabit</a:t>
            </a:r>
            <a:r>
              <a:rPr lang="en-US" sz="2400" b="1" dirty="0" smtClean="0">
                <a:latin typeface="Georgia" pitchFamily="18" charset="0"/>
              </a:rPr>
              <a:t> District in northern Kenya. Two periods  of IBLI retail sales (Jan-Feb 2010 &amp; 2011). </a:t>
            </a:r>
          </a:p>
          <a:p>
            <a:pPr algn="l"/>
            <a:endParaRPr lang="en-US" sz="2400" dirty="0" smtClean="0">
              <a:latin typeface="Georgia" pitchFamily="18" charset="0"/>
            </a:endParaRPr>
          </a:p>
          <a:p>
            <a:r>
              <a:rPr lang="en-US" sz="2400" dirty="0" smtClean="0">
                <a:latin typeface="Georgia" pitchFamily="18" charset="0"/>
              </a:rPr>
              <a:t>Described in </a:t>
            </a:r>
            <a:r>
              <a:rPr lang="en-US" sz="2400" dirty="0">
                <a:latin typeface="Georgia" pitchFamily="18" charset="0"/>
              </a:rPr>
              <a:t>an online video: </a:t>
            </a:r>
            <a:r>
              <a:rPr lang="en-US" sz="2400" dirty="0">
                <a:latin typeface="Georgia" pitchFamily="18" charset="0"/>
                <a:hlinkClick r:id="rId3"/>
              </a:rPr>
              <a:t>http://</a:t>
            </a:r>
            <a:r>
              <a:rPr lang="en-US" sz="2400" dirty="0" smtClean="0">
                <a:latin typeface="Georgia" pitchFamily="18" charset="0"/>
                <a:hlinkClick r:id="rId3"/>
              </a:rPr>
              <a:t>blip.tv/file/3757148</a:t>
            </a:r>
            <a:r>
              <a:rPr lang="en-US" sz="2400" dirty="0" smtClean="0">
                <a:latin typeface="Georgia" pitchFamily="18" charset="0"/>
              </a:rPr>
              <a:t> </a:t>
            </a:r>
          </a:p>
          <a:p>
            <a:endParaRPr lang="en-US" sz="2400" dirty="0" smtClean="0">
              <a:latin typeface="Georgia" pitchFamily="18" charset="0"/>
            </a:endParaRPr>
          </a:p>
          <a:p>
            <a:pPr algn="l"/>
            <a:r>
              <a:rPr lang="en-US" sz="2400" dirty="0" smtClean="0">
                <a:latin typeface="Georgia" pitchFamily="18" charset="0"/>
              </a:rPr>
              <a:t>Based on technical design developed at Cornell using multiple longitudinal household data sets; refined and led in the field by the International Livestock Research Institute (ILRI) in collaboration with various university and private sector partners.</a:t>
            </a:r>
          </a:p>
          <a:p>
            <a:pPr algn="l"/>
            <a:endParaRPr lang="en-US" sz="2400" dirty="0" smtClean="0">
              <a:latin typeface="Georgia" pitchFamily="18" charset="0"/>
            </a:endParaRPr>
          </a:p>
          <a:p>
            <a:pPr algn="l"/>
            <a:r>
              <a:rPr lang="en-US" sz="2400" dirty="0" smtClean="0">
                <a:latin typeface="Georgia" pitchFamily="18" charset="0"/>
              </a:rPr>
              <a:t>Now being adapted and extended to Ethiopia and expanded to other ASAL districts in Kenya, all led by ILRI, with support from USAID, </a:t>
            </a:r>
            <a:r>
              <a:rPr lang="en-US" sz="2400" dirty="0" err="1" smtClean="0">
                <a:latin typeface="Georgia" pitchFamily="18" charset="0"/>
              </a:rPr>
              <a:t>DfID</a:t>
            </a:r>
            <a:r>
              <a:rPr lang="en-US" sz="2400" dirty="0" smtClean="0">
                <a:latin typeface="Georgia" pitchFamily="18" charset="0"/>
              </a:rPr>
              <a:t>, EU, World Bank, etc.</a:t>
            </a:r>
          </a:p>
        </p:txBody>
      </p:sp>
    </p:spTree>
    <p:extLst>
      <p:ext uri="{BB962C8B-B14F-4D97-AF65-F5344CB8AC3E}">
        <p14:creationId xmlns:p14="http://schemas.microsoft.com/office/powerpoint/2010/main" val="47115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sp>
        <p:nvSpPr>
          <p:cNvPr id="9223" name="Rectangle 10"/>
          <p:cNvSpPr>
            <a:spLocks noChangeArrowheads="1"/>
          </p:cNvSpPr>
          <p:nvPr/>
        </p:nvSpPr>
        <p:spPr bwMode="auto">
          <a:xfrm>
            <a:off x="0" y="6550223"/>
            <a:ext cx="9144000" cy="307777"/>
          </a:xfrm>
          <a:prstGeom prst="rect">
            <a:avLst/>
          </a:prstGeom>
          <a:noFill/>
          <a:ln w="9525">
            <a:noFill/>
            <a:miter lim="800000"/>
            <a:headEnd/>
            <a:tailEnd/>
          </a:ln>
        </p:spPr>
        <p:txBody>
          <a:bodyPr wrap="square" anchor="ctr">
            <a:spAutoFit/>
          </a:bodyPr>
          <a:lstStyle/>
          <a:p>
            <a:pPr algn="l"/>
            <a:r>
              <a:rPr lang="en-US" sz="1400" dirty="0">
                <a:latin typeface="Georgia" pitchFamily="18" charset="0"/>
              </a:rPr>
              <a:t>NASA NDVI Image Produced By: USGS-EROS Data </a:t>
            </a:r>
            <a:r>
              <a:rPr lang="en-US" sz="1400" dirty="0" smtClean="0">
                <a:latin typeface="Georgia" pitchFamily="18" charset="0"/>
              </a:rPr>
              <a:t>Center. Source</a:t>
            </a:r>
            <a:r>
              <a:rPr lang="en-US" sz="1400" dirty="0">
                <a:latin typeface="Georgia" pitchFamily="18" charset="0"/>
              </a:rPr>
              <a:t>: </a:t>
            </a:r>
            <a:r>
              <a:rPr lang="en-US" sz="1400" dirty="0" smtClean="0">
                <a:latin typeface="Georgia" pitchFamily="18" charset="0"/>
              </a:rPr>
              <a:t>FEWS-NET</a:t>
            </a:r>
            <a:endParaRPr lang="en-US" sz="1400" dirty="0">
              <a:latin typeface="Georgia" pitchFamily="18" charset="0"/>
            </a:endParaRPr>
          </a:p>
        </p:txBody>
      </p:sp>
      <p:pic>
        <p:nvPicPr>
          <p:cNvPr id="9225" name="Picture 12" descr="billy_igskmncnwb0155060605290"/>
          <p:cNvPicPr>
            <a:picLocks noChangeAspect="1" noChangeArrowheads="1"/>
          </p:cNvPicPr>
          <p:nvPr/>
        </p:nvPicPr>
        <p:blipFill>
          <a:blip r:embed="rId3" cstate="print"/>
          <a:srcRect l="19875" t="13492" r="23222"/>
          <a:stretch>
            <a:fillRect/>
          </a:stretch>
        </p:blipFill>
        <p:spPr bwMode="auto">
          <a:xfrm>
            <a:off x="2169752" y="1326818"/>
            <a:ext cx="3286125" cy="3512647"/>
          </a:xfrm>
          <a:prstGeom prst="rect">
            <a:avLst/>
          </a:prstGeom>
          <a:noFill/>
          <a:ln w="9525">
            <a:noFill/>
            <a:miter lim="800000"/>
            <a:headEnd/>
            <a:tailEnd/>
          </a:ln>
        </p:spPr>
      </p:pic>
      <p:pic>
        <p:nvPicPr>
          <p:cNvPr id="9226" name="Picture 13" descr="billy_igskmncnwb0155060605294"/>
          <p:cNvPicPr>
            <a:picLocks noChangeAspect="1" noChangeArrowheads="1"/>
          </p:cNvPicPr>
          <p:nvPr/>
        </p:nvPicPr>
        <p:blipFill>
          <a:blip r:embed="rId4" cstate="print"/>
          <a:srcRect l="19875" t="13492" r="23222"/>
          <a:stretch>
            <a:fillRect/>
          </a:stretch>
        </p:blipFill>
        <p:spPr bwMode="auto">
          <a:xfrm>
            <a:off x="5496810" y="1353124"/>
            <a:ext cx="3258907" cy="3482263"/>
          </a:xfrm>
          <a:prstGeom prst="rect">
            <a:avLst/>
          </a:prstGeom>
          <a:noFill/>
          <a:ln w="9525">
            <a:noFill/>
            <a:miter lim="800000"/>
            <a:headEnd/>
            <a:tailEnd/>
          </a:ln>
        </p:spPr>
      </p:pic>
      <p:sp>
        <p:nvSpPr>
          <p:cNvPr id="9227" name="Text Box 8"/>
          <p:cNvSpPr txBox="1">
            <a:spLocks noChangeArrowheads="1"/>
          </p:cNvSpPr>
          <p:nvPr/>
        </p:nvSpPr>
        <p:spPr bwMode="auto">
          <a:xfrm>
            <a:off x="4114800" y="1010163"/>
            <a:ext cx="6096000" cy="307777"/>
          </a:xfrm>
          <a:prstGeom prst="rect">
            <a:avLst/>
          </a:prstGeom>
          <a:noFill/>
          <a:ln w="9525">
            <a:noFill/>
            <a:miter lim="800000"/>
            <a:headEnd/>
            <a:tailEnd/>
          </a:ln>
        </p:spPr>
        <p:txBody>
          <a:bodyPr wrap="square">
            <a:spAutoFit/>
          </a:bodyPr>
          <a:lstStyle/>
          <a:p>
            <a:pPr algn="ctr"/>
            <a:r>
              <a:rPr lang="en-US" sz="1400" dirty="0" smtClean="0"/>
              <a:t>ZNDVI: Deviation </a:t>
            </a:r>
            <a:r>
              <a:rPr lang="en-US" sz="1400" dirty="0"/>
              <a:t>of NDVI from long-term </a:t>
            </a:r>
            <a:r>
              <a:rPr lang="en-US" sz="1400" dirty="0" smtClean="0"/>
              <a:t>average</a:t>
            </a:r>
            <a:endParaRPr lang="en-US" sz="1400" dirty="0"/>
          </a:p>
        </p:txBody>
      </p:sp>
      <p:pic>
        <p:nvPicPr>
          <p:cNvPr id="9220" name="Picture 5"/>
          <p:cNvPicPr>
            <a:picLocks noChangeAspect="1" noChangeArrowheads="1"/>
          </p:cNvPicPr>
          <p:nvPr/>
        </p:nvPicPr>
        <p:blipFill>
          <a:blip r:embed="rId5" cstate="print"/>
          <a:srcRect/>
          <a:stretch>
            <a:fillRect/>
          </a:stretch>
        </p:blipFill>
        <p:spPr bwMode="auto">
          <a:xfrm>
            <a:off x="4221162" y="3438525"/>
            <a:ext cx="1036638" cy="1209675"/>
          </a:xfrm>
          <a:prstGeom prst="rect">
            <a:avLst/>
          </a:prstGeom>
          <a:noFill/>
          <a:ln w="9525">
            <a:noFill/>
            <a:miter lim="800000"/>
            <a:headEnd/>
            <a:tailEnd/>
          </a:ln>
        </p:spPr>
      </p:pic>
      <p:pic>
        <p:nvPicPr>
          <p:cNvPr id="9221" name="Picture 7"/>
          <p:cNvPicPr>
            <a:picLocks noChangeAspect="1" noChangeArrowheads="1"/>
          </p:cNvPicPr>
          <p:nvPr/>
        </p:nvPicPr>
        <p:blipFill>
          <a:blip r:embed="rId6" cstate="print"/>
          <a:srcRect/>
          <a:stretch>
            <a:fillRect/>
          </a:stretch>
        </p:blipFill>
        <p:spPr bwMode="auto">
          <a:xfrm>
            <a:off x="7950200" y="3505200"/>
            <a:ext cx="965200" cy="1160463"/>
          </a:xfrm>
          <a:prstGeom prst="rect">
            <a:avLst/>
          </a:prstGeom>
          <a:noFill/>
          <a:ln w="9525">
            <a:noFill/>
            <a:miter lim="800000"/>
            <a:headEnd/>
            <a:tailEnd/>
          </a:ln>
        </p:spPr>
      </p:pic>
      <p:grpSp>
        <p:nvGrpSpPr>
          <p:cNvPr id="12" name="Group 23"/>
          <p:cNvGrpSpPr>
            <a:grpSpLocks/>
          </p:cNvGrpSpPr>
          <p:nvPr/>
        </p:nvGrpSpPr>
        <p:grpSpPr bwMode="auto">
          <a:xfrm>
            <a:off x="152400" y="4724400"/>
            <a:ext cx="8839200" cy="1828800"/>
            <a:chOff x="432" y="2544"/>
            <a:chExt cx="4548" cy="1104"/>
          </a:xfrm>
        </p:grpSpPr>
        <p:grpSp>
          <p:nvGrpSpPr>
            <p:cNvPr id="13" name="Group 24"/>
            <p:cNvGrpSpPr>
              <a:grpSpLocks/>
            </p:cNvGrpSpPr>
            <p:nvPr/>
          </p:nvGrpSpPr>
          <p:grpSpPr bwMode="auto">
            <a:xfrm>
              <a:off x="432" y="2544"/>
              <a:ext cx="4548" cy="1104"/>
              <a:chOff x="432" y="2544"/>
              <a:chExt cx="4548" cy="1104"/>
            </a:xfrm>
          </p:grpSpPr>
          <p:pic>
            <p:nvPicPr>
              <p:cNvPr id="23" name="Picture 25"/>
              <p:cNvPicPr>
                <a:picLocks noChangeAspect="1" noChangeArrowheads="1"/>
              </p:cNvPicPr>
              <p:nvPr/>
            </p:nvPicPr>
            <p:blipFill>
              <a:blip r:embed="rId7" cstate="print"/>
              <a:srcRect t="10680"/>
              <a:stretch>
                <a:fillRect/>
              </a:stretch>
            </p:blipFill>
            <p:spPr bwMode="auto">
              <a:xfrm>
                <a:off x="432" y="2544"/>
                <a:ext cx="4548" cy="1104"/>
              </a:xfrm>
              <a:prstGeom prst="rect">
                <a:avLst/>
              </a:prstGeom>
              <a:noFill/>
              <a:ln w="9525">
                <a:noFill/>
                <a:miter lim="800000"/>
                <a:headEnd/>
                <a:tailEnd/>
              </a:ln>
              <a:effectLst/>
            </p:spPr>
          </p:pic>
          <p:sp>
            <p:nvSpPr>
              <p:cNvPr id="24" name="Rectangle 26"/>
              <p:cNvSpPr>
                <a:spLocks noChangeArrowheads="1"/>
              </p:cNvSpPr>
              <p:nvPr/>
            </p:nvSpPr>
            <p:spPr bwMode="auto">
              <a:xfrm>
                <a:off x="2064" y="2592"/>
                <a:ext cx="1296" cy="144"/>
              </a:xfrm>
              <a:prstGeom prst="rect">
                <a:avLst/>
              </a:prstGeom>
              <a:solidFill>
                <a:schemeClr val="bg1"/>
              </a:solidFill>
              <a:ln w="9525" algn="ctr">
                <a:noFill/>
                <a:miter lim="800000"/>
                <a:headEnd/>
                <a:tailEnd/>
              </a:ln>
              <a:effectLst/>
            </p:spPr>
            <p:txBody>
              <a:bodyPr wrap="none" anchor="ctr">
                <a:spAutoFit/>
              </a:bodyPr>
              <a:lstStyle/>
              <a:p>
                <a:endParaRPr lang="en-US"/>
              </a:p>
            </p:txBody>
          </p:sp>
          <p:sp>
            <p:nvSpPr>
              <p:cNvPr id="25" name="Text Box 27"/>
              <p:cNvSpPr txBox="1">
                <a:spLocks noChangeArrowheads="1"/>
              </p:cNvSpPr>
              <p:nvPr/>
            </p:nvSpPr>
            <p:spPr bwMode="auto">
              <a:xfrm>
                <a:off x="1972" y="2611"/>
                <a:ext cx="1251" cy="166"/>
              </a:xfrm>
              <a:prstGeom prst="rect">
                <a:avLst/>
              </a:prstGeom>
              <a:noFill/>
              <a:ln w="9525">
                <a:noFill/>
                <a:miter lim="800000"/>
                <a:headEnd/>
                <a:tailEnd/>
              </a:ln>
              <a:effectLst/>
            </p:spPr>
            <p:txBody>
              <a:bodyPr wrap="none">
                <a:spAutoFit/>
              </a:bodyPr>
              <a:lstStyle/>
              <a:p>
                <a:pPr algn="l"/>
                <a:r>
                  <a:rPr lang="en-US" sz="1200" dirty="0">
                    <a:solidFill>
                      <a:schemeClr val="tx1"/>
                    </a:solidFill>
                    <a:latin typeface="Times New Roman" pitchFamily="18" charset="0"/>
                  </a:rPr>
                  <a:t>Laisamis Cluster, </a:t>
                </a:r>
                <a:r>
                  <a:rPr lang="en-US" sz="1200" dirty="0" err="1">
                    <a:solidFill>
                      <a:schemeClr val="tx1"/>
                    </a:solidFill>
                    <a:latin typeface="Times New Roman" pitchFamily="18" charset="0"/>
                  </a:rPr>
                  <a:t>zndvi</a:t>
                </a:r>
                <a:r>
                  <a:rPr lang="en-US" sz="1200" dirty="0">
                    <a:solidFill>
                      <a:schemeClr val="tx1"/>
                    </a:solidFill>
                    <a:latin typeface="Times New Roman" pitchFamily="18" charset="0"/>
                  </a:rPr>
                  <a:t> (1982-2008)</a:t>
                </a:r>
              </a:p>
            </p:txBody>
          </p:sp>
        </p:grpSp>
        <p:sp>
          <p:nvSpPr>
            <p:cNvPr id="14" name="Line 28"/>
            <p:cNvSpPr>
              <a:spLocks noChangeShapeType="1"/>
            </p:cNvSpPr>
            <p:nvPr/>
          </p:nvSpPr>
          <p:spPr bwMode="auto">
            <a:xfrm flipV="1">
              <a:off x="720"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15" name="Line 29"/>
            <p:cNvSpPr>
              <a:spLocks noChangeShapeType="1"/>
            </p:cNvSpPr>
            <p:nvPr/>
          </p:nvSpPr>
          <p:spPr bwMode="auto">
            <a:xfrm flipV="1">
              <a:off x="1008"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16" name="Line 30"/>
            <p:cNvSpPr>
              <a:spLocks noChangeShapeType="1"/>
            </p:cNvSpPr>
            <p:nvPr/>
          </p:nvSpPr>
          <p:spPr bwMode="auto">
            <a:xfrm flipV="1">
              <a:off x="1296"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17" name="Line 31"/>
            <p:cNvSpPr>
              <a:spLocks noChangeShapeType="1"/>
            </p:cNvSpPr>
            <p:nvPr/>
          </p:nvSpPr>
          <p:spPr bwMode="auto">
            <a:xfrm flipV="1">
              <a:off x="2016"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18" name="Line 32"/>
            <p:cNvSpPr>
              <a:spLocks noChangeShapeType="1"/>
            </p:cNvSpPr>
            <p:nvPr/>
          </p:nvSpPr>
          <p:spPr bwMode="auto">
            <a:xfrm flipV="1">
              <a:off x="2415"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19" name="Line 33"/>
            <p:cNvSpPr>
              <a:spLocks noChangeShapeType="1"/>
            </p:cNvSpPr>
            <p:nvPr/>
          </p:nvSpPr>
          <p:spPr bwMode="auto">
            <a:xfrm flipV="1">
              <a:off x="2688"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20" name="Line 34"/>
            <p:cNvSpPr>
              <a:spLocks noChangeShapeType="1"/>
            </p:cNvSpPr>
            <p:nvPr/>
          </p:nvSpPr>
          <p:spPr bwMode="auto">
            <a:xfrm flipV="1">
              <a:off x="3264"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21" name="Line 35"/>
            <p:cNvSpPr>
              <a:spLocks noChangeShapeType="1"/>
            </p:cNvSpPr>
            <p:nvPr/>
          </p:nvSpPr>
          <p:spPr bwMode="auto">
            <a:xfrm flipV="1">
              <a:off x="3936" y="3456"/>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sp>
          <p:nvSpPr>
            <p:cNvPr id="22" name="Text Box 36"/>
            <p:cNvSpPr txBox="1">
              <a:spLocks noChangeArrowheads="1"/>
            </p:cNvSpPr>
            <p:nvPr/>
          </p:nvSpPr>
          <p:spPr bwMode="auto">
            <a:xfrm>
              <a:off x="4129" y="3468"/>
              <a:ext cx="746" cy="166"/>
            </a:xfrm>
            <a:prstGeom prst="rect">
              <a:avLst/>
            </a:prstGeom>
            <a:noFill/>
            <a:ln w="9525" algn="ctr">
              <a:noFill/>
              <a:miter lim="800000"/>
              <a:headEnd/>
              <a:tailEnd/>
            </a:ln>
            <a:effectLst/>
          </p:spPr>
          <p:txBody>
            <a:bodyPr wrap="none">
              <a:spAutoFit/>
            </a:bodyPr>
            <a:lstStyle/>
            <a:p>
              <a:r>
                <a:rPr lang="en-US" sz="1200" b="1" dirty="0">
                  <a:solidFill>
                    <a:schemeClr val="tx1"/>
                  </a:solidFill>
                  <a:latin typeface="Times New Roman" pitchFamily="18" charset="0"/>
                </a:rPr>
                <a:t>Historical droughts</a:t>
              </a:r>
            </a:p>
          </p:txBody>
        </p:sp>
      </p:grpSp>
      <p:sp>
        <p:nvSpPr>
          <p:cNvPr id="9222" name="Text Box 9"/>
          <p:cNvSpPr txBox="1">
            <a:spLocks noChangeArrowheads="1"/>
          </p:cNvSpPr>
          <p:nvPr/>
        </p:nvSpPr>
        <p:spPr bwMode="auto">
          <a:xfrm>
            <a:off x="1831615" y="1019041"/>
            <a:ext cx="3962400" cy="307777"/>
          </a:xfrm>
          <a:prstGeom prst="rect">
            <a:avLst/>
          </a:prstGeom>
          <a:noFill/>
          <a:ln w="9525">
            <a:noFill/>
            <a:miter lim="800000"/>
            <a:headEnd/>
            <a:tailEnd/>
          </a:ln>
        </p:spPr>
        <p:txBody>
          <a:bodyPr wrap="square">
            <a:spAutoFit/>
          </a:bodyPr>
          <a:lstStyle/>
          <a:p>
            <a:pPr algn="l"/>
            <a:r>
              <a:rPr lang="en-US" sz="1400" dirty="0" smtClean="0"/>
              <a:t>          NDVI (Feb </a:t>
            </a:r>
            <a:r>
              <a:rPr lang="en-US" sz="1400" dirty="0"/>
              <a:t>2009, </a:t>
            </a:r>
            <a:r>
              <a:rPr lang="en-US" sz="1400" dirty="0" err="1"/>
              <a:t>Dekad</a:t>
            </a:r>
            <a:r>
              <a:rPr lang="en-US" sz="1400" dirty="0"/>
              <a:t> </a:t>
            </a:r>
            <a:r>
              <a:rPr lang="en-US" sz="1400" dirty="0" smtClean="0"/>
              <a:t>3)  </a:t>
            </a:r>
            <a:endParaRPr lang="en-US" sz="1400" dirty="0"/>
          </a:p>
        </p:txBody>
      </p:sp>
      <p:sp>
        <p:nvSpPr>
          <p:cNvPr id="26" name="TextBox 25"/>
          <p:cNvSpPr txBox="1"/>
          <p:nvPr/>
        </p:nvSpPr>
        <p:spPr>
          <a:xfrm>
            <a:off x="0" y="1238430"/>
            <a:ext cx="2209800" cy="3416320"/>
          </a:xfrm>
          <a:prstGeom prst="rect">
            <a:avLst/>
          </a:prstGeom>
          <a:noFill/>
        </p:spPr>
        <p:txBody>
          <a:bodyPr wrap="square" rtlCol="0">
            <a:spAutoFit/>
          </a:bodyPr>
          <a:lstStyle/>
          <a:p>
            <a:r>
              <a:rPr lang="en-US" sz="2400" dirty="0" smtClean="0">
                <a:latin typeface="Georgia" pitchFamily="18" charset="0"/>
              </a:rPr>
              <a:t>IBLI insures against area average herd loss predicted based on NDVI data fitted to past livestock mortality data.</a:t>
            </a:r>
            <a:endParaRPr lang="en-US" sz="2400" b="1" dirty="0">
              <a:latin typeface="Georgia" pitchFamily="18" charset="0"/>
            </a:endParaRPr>
          </a:p>
        </p:txBody>
      </p:sp>
      <p:sp>
        <p:nvSpPr>
          <p:cNvPr id="28" name="Rectangle 2"/>
          <p:cNvSpPr txBox="1">
            <a:spLocks noChangeArrowheads="1"/>
          </p:cNvSpPr>
          <p:nvPr/>
        </p:nvSpPr>
        <p:spPr>
          <a:xfrm>
            <a:off x="457200" y="238267"/>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Georgia" pitchFamily="18" charset="0"/>
              </a:rPr>
              <a:t>Designing IBLI for Northern Kenya</a:t>
            </a:r>
          </a:p>
        </p:txBody>
      </p:sp>
    </p:spTree>
    <p:extLst>
      <p:ext uri="{BB962C8B-B14F-4D97-AF65-F5344CB8AC3E}">
        <p14:creationId xmlns:p14="http://schemas.microsoft.com/office/powerpoint/2010/main" val="9778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4294967295"/>
          </p:nvPr>
        </p:nvSpPr>
        <p:spPr>
          <a:xfrm>
            <a:off x="762000" y="1066800"/>
            <a:ext cx="7772400" cy="4114800"/>
          </a:xfrm>
        </p:spPr>
        <p:txBody>
          <a:bodyPr/>
          <a:lstStyle/>
          <a:p>
            <a:pPr marL="0" indent="0" algn="ctr" eaLnBrk="1" hangingPunct="1">
              <a:spcAft>
                <a:spcPts val="600"/>
              </a:spcAft>
              <a:buNone/>
            </a:pPr>
            <a:r>
              <a:rPr lang="en-US" sz="2400" b="1" dirty="0" smtClean="0">
                <a:latin typeface="Georgia" pitchFamily="18" charset="0"/>
              </a:rPr>
              <a:t>NDVI-based Livestock Mortality Index</a:t>
            </a:r>
          </a:p>
          <a:p>
            <a:pPr marL="0" indent="0" eaLnBrk="1" hangingPunct="1">
              <a:spcAft>
                <a:spcPts val="600"/>
              </a:spcAft>
              <a:buNone/>
            </a:pPr>
            <a:r>
              <a:rPr lang="en-US" sz="2400" dirty="0" smtClean="0">
                <a:latin typeface="Georgia" pitchFamily="18" charset="0"/>
              </a:rPr>
              <a:t>The IBLI contract is based on area average livestock mortality predicted by remotely-sensed (satellite) information on vegetative cover (NDVI):</a:t>
            </a:r>
          </a:p>
        </p:txBody>
      </p:sp>
      <p:sp>
        <p:nvSpPr>
          <p:cNvPr id="8195" name="Rectangle 5"/>
          <p:cNvSpPr>
            <a:spLocks noChangeArrowheads="1"/>
          </p:cNvSpPr>
          <p:nvPr/>
        </p:nvSpPr>
        <p:spPr bwMode="auto">
          <a:xfrm>
            <a:off x="0" y="2768600"/>
            <a:ext cx="298450" cy="274638"/>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sp>
        <p:nvSpPr>
          <p:cNvPr id="8196"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pic>
        <p:nvPicPr>
          <p:cNvPr id="8197" name="Picture 2"/>
          <p:cNvPicPr>
            <a:picLocks noChangeAspect="1" noChangeArrowheads="1"/>
          </p:cNvPicPr>
          <p:nvPr/>
        </p:nvPicPr>
        <p:blipFill>
          <a:blip r:embed="rId3" cstate="print"/>
          <a:srcRect/>
          <a:stretch>
            <a:fillRect/>
          </a:stretch>
        </p:blipFill>
        <p:spPr bwMode="auto">
          <a:xfrm>
            <a:off x="1600200" y="3352800"/>
            <a:ext cx="6340475" cy="1600200"/>
          </a:xfrm>
          <a:prstGeom prst="rect">
            <a:avLst/>
          </a:prstGeom>
          <a:noFill/>
          <a:ln w="9525">
            <a:noFill/>
            <a:miter lim="800000"/>
            <a:headEnd/>
            <a:tailEnd/>
          </a:ln>
        </p:spPr>
      </p:pic>
      <p:pic>
        <p:nvPicPr>
          <p:cNvPr id="8198" name="Picture 2"/>
          <p:cNvPicPr>
            <a:picLocks noChangeAspect="1" noChangeArrowheads="1"/>
          </p:cNvPicPr>
          <p:nvPr/>
        </p:nvPicPr>
        <p:blipFill>
          <a:blip r:embed="rId4" cstate="print"/>
          <a:srcRect/>
          <a:stretch>
            <a:fillRect/>
          </a:stretch>
        </p:blipFill>
        <p:spPr bwMode="auto">
          <a:xfrm>
            <a:off x="1905000" y="5334000"/>
            <a:ext cx="5657850" cy="685800"/>
          </a:xfrm>
          <a:prstGeom prst="rect">
            <a:avLst/>
          </a:prstGeom>
          <a:noFill/>
          <a:ln w="9525">
            <a:noFill/>
            <a:miter lim="800000"/>
            <a:headEnd/>
            <a:tailEnd/>
          </a:ln>
        </p:spPr>
      </p:pic>
    </p:spTree>
    <p:extLst>
      <p:ext uri="{BB962C8B-B14F-4D97-AF65-F5344CB8AC3E}">
        <p14:creationId xmlns:p14="http://schemas.microsoft.com/office/powerpoint/2010/main" val="1701790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1295400"/>
            <a:ext cx="8229600" cy="4525963"/>
          </a:xfrm>
        </p:spPr>
        <p:txBody>
          <a:bodyPr>
            <a:normAutofit lnSpcReduction="10000"/>
          </a:bodyPr>
          <a:lstStyle/>
          <a:p>
            <a:pPr marL="0" indent="0" algn="ctr" eaLnBrk="1" hangingPunct="1">
              <a:lnSpc>
                <a:spcPct val="80000"/>
              </a:lnSpc>
              <a:spcAft>
                <a:spcPts val="600"/>
              </a:spcAft>
              <a:buNone/>
            </a:pPr>
            <a:r>
              <a:rPr lang="en-US" sz="2400" b="1" dirty="0" smtClean="0">
                <a:latin typeface="Georgia" pitchFamily="18" charset="0"/>
              </a:rPr>
              <a:t>Spatial Coverage</a:t>
            </a:r>
          </a:p>
          <a:p>
            <a:pPr lvl="1" eaLnBrk="1" hangingPunct="1">
              <a:lnSpc>
                <a:spcPct val="80000"/>
              </a:lnSpc>
              <a:spcAft>
                <a:spcPts val="600"/>
              </a:spcAft>
            </a:pPr>
            <a:r>
              <a:rPr lang="en-GB" sz="2400" dirty="0" smtClean="0">
                <a:latin typeface="Georgia" pitchFamily="18" charset="0"/>
              </a:rPr>
              <a:t>Two separate area-specific “response functions” map NDVI into predicted livestock mortality.</a:t>
            </a:r>
          </a:p>
          <a:p>
            <a:pPr lvl="1" eaLnBrk="1" hangingPunct="1">
              <a:lnSpc>
                <a:spcPct val="80000"/>
              </a:lnSpc>
              <a:spcAft>
                <a:spcPts val="600"/>
              </a:spcAft>
            </a:pPr>
            <a:r>
              <a:rPr lang="en-GB" sz="2400" dirty="0" smtClean="0">
                <a:latin typeface="Georgia" pitchFamily="18" charset="0"/>
              </a:rPr>
              <a:t>Five separate index coverage regions (2 in one area, 3 in the other). </a:t>
            </a:r>
          </a:p>
          <a:p>
            <a:pPr lvl="1" eaLnBrk="1" hangingPunct="1">
              <a:lnSpc>
                <a:spcPct val="80000"/>
              </a:lnSpc>
              <a:spcAft>
                <a:spcPts val="600"/>
              </a:spcAft>
            </a:pPr>
            <a:endParaRPr lang="en-GB" sz="2400" dirty="0" smtClean="0">
              <a:latin typeface="Georgia" pitchFamily="18" charset="0"/>
            </a:endParaRPr>
          </a:p>
          <a:p>
            <a:pPr marL="457200" lvl="1" indent="0" eaLnBrk="1" hangingPunct="1">
              <a:lnSpc>
                <a:spcPct val="80000"/>
              </a:lnSpc>
              <a:spcAft>
                <a:spcPts val="600"/>
              </a:spcAft>
              <a:buNone/>
            </a:pPr>
            <a:r>
              <a:rPr lang="en-GB" sz="2400" dirty="0" smtClean="0">
                <a:latin typeface="Georgia" pitchFamily="18" charset="0"/>
              </a:rPr>
              <a:t>Upper </a:t>
            </a:r>
            <a:r>
              <a:rPr lang="en-GB" sz="2400" dirty="0" err="1" smtClean="0">
                <a:latin typeface="Georgia" pitchFamily="18" charset="0"/>
              </a:rPr>
              <a:t>Marsabit</a:t>
            </a:r>
            <a:endParaRPr lang="en-GB" sz="2400" dirty="0" smtClean="0">
              <a:latin typeface="Georgia" pitchFamily="18" charset="0"/>
            </a:endParaRPr>
          </a:p>
          <a:p>
            <a:pPr marL="457200" lvl="1" indent="0" eaLnBrk="1" hangingPunct="1">
              <a:lnSpc>
                <a:spcPct val="80000"/>
              </a:lnSpc>
              <a:spcAft>
                <a:spcPts val="600"/>
              </a:spcAft>
              <a:buNone/>
            </a:pPr>
            <a:r>
              <a:rPr lang="en-GB" sz="2400" dirty="0" smtClean="0">
                <a:latin typeface="Georgia" pitchFamily="18" charset="0"/>
              </a:rPr>
              <a:t>cluster</a:t>
            </a:r>
            <a:endParaRPr lang="en-GB" sz="2400" dirty="0">
              <a:latin typeface="Georgia" pitchFamily="18" charset="0"/>
            </a:endParaRPr>
          </a:p>
          <a:p>
            <a:pPr lvl="1" eaLnBrk="1" hangingPunct="1">
              <a:lnSpc>
                <a:spcPct val="80000"/>
              </a:lnSpc>
              <a:spcAft>
                <a:spcPts val="600"/>
              </a:spcAft>
            </a:pPr>
            <a:endParaRPr lang="en-GB" sz="2400" dirty="0" smtClean="0">
              <a:latin typeface="Georgia" pitchFamily="18" charset="0"/>
            </a:endParaRPr>
          </a:p>
          <a:p>
            <a:pPr lvl="1" eaLnBrk="1" hangingPunct="1">
              <a:lnSpc>
                <a:spcPct val="80000"/>
              </a:lnSpc>
              <a:spcAft>
                <a:spcPts val="600"/>
              </a:spcAft>
            </a:pPr>
            <a:endParaRPr lang="en-GB" sz="2400" dirty="0" smtClean="0">
              <a:latin typeface="Georgia" pitchFamily="18" charset="0"/>
            </a:endParaRPr>
          </a:p>
          <a:p>
            <a:pPr marL="457200" lvl="1" indent="0" eaLnBrk="1" hangingPunct="1">
              <a:lnSpc>
                <a:spcPct val="80000"/>
              </a:lnSpc>
              <a:spcAft>
                <a:spcPts val="600"/>
              </a:spcAft>
              <a:buNone/>
            </a:pPr>
            <a:r>
              <a:rPr lang="en-GB" sz="2400" dirty="0" smtClean="0">
                <a:latin typeface="Georgia" pitchFamily="18" charset="0"/>
              </a:rPr>
              <a:t>Lower </a:t>
            </a:r>
            <a:r>
              <a:rPr lang="en-GB" sz="2400" dirty="0" err="1" smtClean="0">
                <a:latin typeface="Georgia" pitchFamily="18" charset="0"/>
              </a:rPr>
              <a:t>Marsabit</a:t>
            </a:r>
            <a:endParaRPr lang="en-GB" sz="2400" dirty="0" smtClean="0">
              <a:latin typeface="Georgia" pitchFamily="18" charset="0"/>
            </a:endParaRPr>
          </a:p>
          <a:p>
            <a:pPr marL="457200" lvl="1" indent="0" eaLnBrk="1" hangingPunct="1">
              <a:lnSpc>
                <a:spcPct val="80000"/>
              </a:lnSpc>
              <a:spcAft>
                <a:spcPts val="600"/>
              </a:spcAft>
              <a:buNone/>
            </a:pPr>
            <a:r>
              <a:rPr lang="en-GB" sz="2400" dirty="0" smtClean="0">
                <a:latin typeface="Georgia" pitchFamily="18" charset="0"/>
              </a:rPr>
              <a:t>cluster</a:t>
            </a:r>
            <a:endParaRPr lang="en-US" sz="2400" dirty="0" smtClean="0">
              <a:latin typeface="Georgia" pitchFamily="18" charset="0"/>
            </a:endParaRPr>
          </a:p>
        </p:txBody>
      </p:sp>
      <p:pic>
        <p:nvPicPr>
          <p:cNvPr id="30726" name="Picture 8"/>
          <p:cNvPicPr>
            <a:picLocks noChangeAspect="1" noChangeArrowheads="1"/>
          </p:cNvPicPr>
          <p:nvPr/>
        </p:nvPicPr>
        <p:blipFill>
          <a:blip r:embed="rId3">
            <a:extLst>
              <a:ext uri="{28A0092B-C50C-407E-A947-70E740481C1C}">
                <a14:useLocalDpi xmlns:a14="http://schemas.microsoft.com/office/drawing/2010/main" val="0"/>
              </a:ext>
            </a:extLst>
          </a:blip>
          <a:srcRect l="10408" t="24834" r="27106" b="26239"/>
          <a:stretch>
            <a:fillRect/>
          </a:stretch>
        </p:blipFill>
        <p:spPr bwMode="auto">
          <a:xfrm>
            <a:off x="3276600" y="2958802"/>
            <a:ext cx="3810000" cy="38688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2971800" y="3886200"/>
            <a:ext cx="5334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1800" y="3962400"/>
            <a:ext cx="24384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10261" y="5181600"/>
            <a:ext cx="728339"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0261" y="5570738"/>
            <a:ext cx="217613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10261" y="5570738"/>
            <a:ext cx="1642739" cy="7538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12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33400" y="1066800"/>
            <a:ext cx="8229600" cy="4754563"/>
          </a:xfrm>
        </p:spPr>
        <p:txBody>
          <a:bodyPr/>
          <a:lstStyle/>
          <a:p>
            <a:pPr marL="0" indent="0" algn="ctr" eaLnBrk="1" hangingPunct="1">
              <a:lnSpc>
                <a:spcPct val="80000"/>
              </a:lnSpc>
              <a:spcAft>
                <a:spcPts val="600"/>
              </a:spcAft>
              <a:buNone/>
            </a:pPr>
            <a:r>
              <a:rPr lang="en-US" sz="2400" b="1" dirty="0" smtClean="0">
                <a:latin typeface="Georgia" pitchFamily="18" charset="0"/>
              </a:rPr>
              <a:t>Temporal Coverage</a:t>
            </a:r>
            <a:endParaRPr lang="en-US" sz="2400" dirty="0" smtClean="0">
              <a:latin typeface="Georgia" pitchFamily="18" charset="0"/>
            </a:endParaRPr>
          </a:p>
          <a:p>
            <a:pPr lvl="1" eaLnBrk="1" hangingPunct="1">
              <a:lnSpc>
                <a:spcPct val="80000"/>
              </a:lnSpc>
              <a:spcAft>
                <a:spcPts val="600"/>
              </a:spcAft>
            </a:pPr>
            <a:r>
              <a:rPr lang="en-GB" sz="2400" dirty="0" smtClean="0">
                <a:latin typeface="Georgia" pitchFamily="18" charset="0"/>
              </a:rPr>
              <a:t>Year-long contract, with two prospective indemnity payment dates, following each dry season.</a:t>
            </a:r>
          </a:p>
          <a:p>
            <a:pPr lvl="1" eaLnBrk="1" hangingPunct="1">
              <a:lnSpc>
                <a:spcPct val="80000"/>
              </a:lnSpc>
              <a:spcAft>
                <a:spcPts val="600"/>
              </a:spcAft>
            </a:pPr>
            <a:r>
              <a:rPr lang="en-GB" sz="2400" dirty="0" smtClean="0">
                <a:latin typeface="Georgia" pitchFamily="18" charset="0"/>
              </a:rPr>
              <a:t>Two marketing campaigns, just prior to rainy season.</a:t>
            </a:r>
          </a:p>
          <a:p>
            <a:pPr lvl="1" eaLnBrk="1" hangingPunct="1">
              <a:lnSpc>
                <a:spcPct val="80000"/>
              </a:lnSpc>
              <a:spcAft>
                <a:spcPts val="600"/>
              </a:spcAft>
            </a:pPr>
            <a:r>
              <a:rPr lang="en-GB" sz="2400" dirty="0" smtClean="0">
                <a:latin typeface="Georgia" pitchFamily="18" charset="0"/>
              </a:rPr>
              <a:t>NDVI observed and index updated continuously.</a:t>
            </a:r>
          </a:p>
          <a:p>
            <a:pPr lvl="1" eaLnBrk="1" hangingPunct="1">
              <a:lnSpc>
                <a:spcPct val="80000"/>
              </a:lnSpc>
              <a:spcAft>
                <a:spcPts val="600"/>
              </a:spcAft>
              <a:buFontTx/>
              <a:buNone/>
            </a:pPr>
            <a:endParaRPr lang="en-US" sz="2400" dirty="0" smtClean="0">
              <a:latin typeface="Georgia" pitchFamily="18" charset="0"/>
            </a:endParaRPr>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t="7330"/>
          <a:stretch>
            <a:fillRect/>
          </a:stretch>
        </p:blipFill>
        <p:spPr bwMode="auto">
          <a:xfrm>
            <a:off x="1219200" y="3048000"/>
            <a:ext cx="7133366"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206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0" y="1066800"/>
            <a:ext cx="8763000" cy="4754563"/>
          </a:xfrm>
        </p:spPr>
        <p:txBody>
          <a:bodyPr/>
          <a:lstStyle/>
          <a:p>
            <a:pPr marL="0" indent="0" algn="ctr" eaLnBrk="1" hangingPunct="1">
              <a:lnSpc>
                <a:spcPct val="80000"/>
              </a:lnSpc>
              <a:spcAft>
                <a:spcPts val="600"/>
              </a:spcAft>
              <a:buNone/>
            </a:pPr>
            <a:r>
              <a:rPr lang="en-US" sz="2400" b="1" dirty="0" smtClean="0">
                <a:latin typeface="Georgia" pitchFamily="18" charset="0"/>
              </a:rPr>
              <a:t>Risk Coverage and Pricing</a:t>
            </a:r>
            <a:endParaRPr lang="en-US" sz="2400" dirty="0" smtClean="0">
              <a:latin typeface="Georgia" pitchFamily="18" charset="0"/>
            </a:endParaRPr>
          </a:p>
          <a:p>
            <a:pPr marL="0" indent="0" eaLnBrk="1" hangingPunct="1">
              <a:lnSpc>
                <a:spcPct val="80000"/>
              </a:lnSpc>
              <a:spcAft>
                <a:spcPts val="600"/>
              </a:spcAft>
              <a:buNone/>
            </a:pPr>
            <a:r>
              <a:rPr lang="en-GB" sz="2400" dirty="0" smtClean="0">
                <a:latin typeface="Georgia" pitchFamily="18" charset="0"/>
              </a:rPr>
              <a:t>Payoffs for predicted losses above 15% (“strike point”). </a:t>
            </a:r>
          </a:p>
          <a:p>
            <a:pPr marL="0" indent="0" eaLnBrk="1" hangingPunct="1">
              <a:lnSpc>
                <a:spcPct val="80000"/>
              </a:lnSpc>
              <a:spcAft>
                <a:spcPts val="600"/>
              </a:spcAft>
              <a:buNone/>
            </a:pPr>
            <a:r>
              <a:rPr lang="en-GB" sz="2400" dirty="0" smtClean="0">
                <a:latin typeface="Georgia" pitchFamily="18" charset="0"/>
              </a:rPr>
              <a:t>Trade off: Higher Strike </a:t>
            </a:r>
            <a:r>
              <a:rPr lang="en-GB" sz="2400" dirty="0" smtClean="0">
                <a:latin typeface="Georgia" pitchFamily="18" charset="0"/>
                <a:sym typeface="Wingdings" charset="2"/>
              </a:rPr>
              <a:t> Lower Risk Coverage  Lower Cost</a:t>
            </a:r>
            <a:endParaRPr lang="en-GB" sz="2400" dirty="0" smtClean="0">
              <a:latin typeface="Georgia" pitchFamily="18" charset="0"/>
            </a:endParaRPr>
          </a:p>
          <a:p>
            <a:pPr lvl="1" eaLnBrk="1" hangingPunct="1">
              <a:lnSpc>
                <a:spcPct val="80000"/>
              </a:lnSpc>
              <a:spcAft>
                <a:spcPts val="600"/>
              </a:spcAft>
              <a:buFontTx/>
              <a:buNone/>
            </a:pPr>
            <a:endParaRPr lang="en-US" sz="2400" dirty="0" smtClean="0">
              <a:latin typeface="Georgia" pitchFamily="18" charset="0"/>
            </a:endParaRPr>
          </a:p>
        </p:txBody>
      </p:sp>
      <p:pic>
        <p:nvPicPr>
          <p:cNvPr id="34820" name="Picture 4"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8844" y="2438400"/>
            <a:ext cx="435768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378"/>
          <p:cNvGraphicFramePr>
            <a:graphicFrameLocks noGrp="1"/>
          </p:cNvGraphicFramePr>
          <p:nvPr>
            <p:extLst>
              <p:ext uri="{D42A27DB-BD31-4B8C-83A1-F6EECF244321}">
                <p14:modId xmlns:p14="http://schemas.microsoft.com/office/powerpoint/2010/main" val="1228176757"/>
              </p:ext>
            </p:extLst>
          </p:nvPr>
        </p:nvGraphicFramePr>
        <p:xfrm>
          <a:off x="2178844" y="5638800"/>
          <a:ext cx="4419600" cy="1066800"/>
        </p:xfrm>
        <a:graphic>
          <a:graphicData uri="http://schemas.openxmlformats.org/drawingml/2006/table">
            <a:tbl>
              <a:tblPr/>
              <a:tblGrid>
                <a:gridCol w="2106613"/>
                <a:gridCol w="2312987"/>
              </a:tblGrid>
              <a:tr h="2489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mbria" pitchFamily="18" charset="0"/>
                          <a:ea typeface="ヒラギノ角ゴ Pro W3" charset="-128"/>
                          <a:cs typeface="Times New Roman" charset="0"/>
                        </a:rPr>
                        <a:t>Contract Cluster</a:t>
                      </a:r>
                      <a:endParaRPr kumimoji="0" lang="en-US" sz="1600" b="0" i="0" u="none" strike="noStrike" cap="none" normalizeH="0" baseline="0" smtClean="0">
                        <a:ln>
                          <a:noFill/>
                        </a:ln>
                        <a:solidFill>
                          <a:schemeClr val="tx1"/>
                        </a:solidFill>
                        <a:effectLst/>
                        <a:latin typeface="Times New Roman" charset="0"/>
                        <a:ea typeface="ヒラギノ角ゴ Pro W3" charset="-128"/>
                        <a:cs typeface="Times New Roman" charset="0"/>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mbria" pitchFamily="18" charset="0"/>
                          <a:ea typeface="ヒラギノ角ゴ Pro W3" charset="-128"/>
                          <a:cs typeface="Times New Roman" charset="0"/>
                        </a:rPr>
                        <a:t>Consumer Price</a:t>
                      </a:r>
                      <a:endParaRPr kumimoji="0" lang="en-US" sz="1600" b="0" i="0" u="none" strike="noStrike" cap="none" normalizeH="0" baseline="0" smtClean="0">
                        <a:ln>
                          <a:noFill/>
                        </a:ln>
                        <a:solidFill>
                          <a:schemeClr val="tx1"/>
                        </a:solidFill>
                        <a:effectLst/>
                        <a:latin typeface="Times New Roman" charset="0"/>
                        <a:ea typeface="ヒラギノ角ゴ Pro W3" charset="-128"/>
                        <a:cs typeface="Times New Roman" charset="0"/>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hlink"/>
                    </a:solidFill>
                  </a:tcPr>
                </a:tc>
              </a:tr>
              <a:tr h="2095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mbria" pitchFamily="18" charset="0"/>
                          <a:ea typeface="ヒラギノ角ゴ Pro W3" charset="-128"/>
                          <a:cs typeface="Times New Roman" charset="0"/>
                        </a:rPr>
                        <a:t>Upper Marsabit</a:t>
                      </a:r>
                      <a:endParaRPr kumimoji="0" lang="en-US" sz="1800" b="1" i="0" u="none" strike="noStrike" cap="none" normalizeH="0" baseline="0" smtClean="0">
                        <a:ln>
                          <a:noFill/>
                        </a:ln>
                        <a:solidFill>
                          <a:schemeClr val="tx1"/>
                        </a:solidFill>
                        <a:effectLst/>
                        <a:latin typeface="Times New Roman" charset="0"/>
                        <a:ea typeface="ヒラギノ角ゴ Pro W3" charset="-128"/>
                        <a:cs typeface="Times New Roman" charset="0"/>
                      </a:endParaRPr>
                    </a:p>
                  </a:txBody>
                  <a:tcPr horzOverflow="overflow">
                    <a:lnL w="12700" cap="flat" cmpd="sng" algn="ctr">
                      <a:solidFill>
                        <a:srgbClr val="4F81BD"/>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mbria" pitchFamily="18" charset="0"/>
                          <a:ea typeface="ヒラギノ角ゴ Pro W3" charset="-128"/>
                          <a:cs typeface="Times New Roman" charset="0"/>
                        </a:rPr>
                        <a:t>5.5%</a:t>
                      </a:r>
                      <a:endParaRPr kumimoji="0" lang="en-US" sz="1800" b="1" i="0" u="none" strike="noStrike" cap="none" normalizeH="0" baseline="0" smtClean="0">
                        <a:ln>
                          <a:noFill/>
                        </a:ln>
                        <a:solidFill>
                          <a:schemeClr val="tx1"/>
                        </a:solidFill>
                        <a:effectLst/>
                        <a:latin typeface="Times New Roman" charset="0"/>
                        <a:ea typeface="ヒラギノ角ゴ Pro W3" charset="-128"/>
                        <a:cs typeface="Times New Roman"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r h="2095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Cambria" pitchFamily="18" charset="0"/>
                          <a:ea typeface="ヒラギノ角ゴ Pro W3" charset="-128"/>
                          <a:cs typeface="Times New Roman" charset="0"/>
                        </a:rPr>
                        <a:t>Lower Marsabit</a:t>
                      </a:r>
                      <a:endParaRPr kumimoji="0" lang="en-US" sz="1800" b="1" i="0" u="none" strike="noStrike" cap="none" normalizeH="0" baseline="0" smtClean="0">
                        <a:ln>
                          <a:noFill/>
                        </a:ln>
                        <a:solidFill>
                          <a:schemeClr val="tx1"/>
                        </a:solidFill>
                        <a:effectLst/>
                        <a:latin typeface="Times New Roman" charset="0"/>
                        <a:ea typeface="ヒラギノ角ゴ Pro W3" charset="-128"/>
                        <a:cs typeface="Times New Roman" charset="0"/>
                      </a:endParaRPr>
                    </a:p>
                  </a:txBody>
                  <a:tcPr horzOverflow="overflow">
                    <a:lnL w="12700" cap="flat" cmpd="sng" algn="ctr">
                      <a:solidFill>
                        <a:srgbClr val="4F81BD"/>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mbria" pitchFamily="18" charset="0"/>
                          <a:ea typeface="ヒラギノ角ゴ Pro W3" charset="-128"/>
                          <a:cs typeface="Times New Roman" charset="0"/>
                        </a:rPr>
                        <a:t>3.25%</a:t>
                      </a:r>
                      <a:endParaRPr kumimoji="0" lang="en-US" sz="1800" b="1" i="0" u="none" strike="noStrike" cap="none" normalizeH="0" baseline="0" dirty="0" smtClean="0">
                        <a:ln>
                          <a:noFill/>
                        </a:ln>
                        <a:solidFill>
                          <a:schemeClr val="tx1"/>
                        </a:solidFill>
                        <a:effectLst/>
                        <a:latin typeface="Times New Roman" charset="0"/>
                        <a:ea typeface="ヒラギノ角ゴ Pro W3" charset="-128"/>
                        <a:cs typeface="Times New Roman"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6889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1124</Words>
  <Application>Microsoft Office PowerPoint</Application>
  <PresentationFormat>On-screen Show (4:3)</PresentationFormat>
  <Paragraphs>159</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Market-provisioned social protection: The Index-based Livestock Insurance (IBLI) Experiment in Northern Kenya</vt:lpstr>
      <vt:lpstr>PowerPoint Presentation</vt:lpstr>
      <vt:lpstr>Piloting IBLI in Northern Kenya</vt:lpstr>
      <vt:lpstr>PowerPoint Presentation</vt:lpstr>
      <vt:lpstr>PowerPoint Presentation</vt:lpstr>
      <vt:lpstr>PowerPoint Presentation</vt:lpstr>
      <vt:lpstr>PowerPoint Presentation</vt:lpstr>
      <vt:lpstr>PowerPoint Presentation</vt:lpstr>
      <vt:lpstr>PowerPoint Presentation</vt:lpstr>
      <vt:lpstr>Testing the Index Performance</vt:lpstr>
      <vt:lpstr>PowerPoint Presentation</vt:lpstr>
      <vt:lpstr>PowerPoint Presentation</vt:lpstr>
      <vt:lpstr>PowerPoint Presentation</vt:lpstr>
      <vt:lpstr>PowerPoint Presentation</vt:lpstr>
      <vt:lpstr>PowerPoint Presentation</vt:lpstr>
      <vt:lpstr>PowerPoint Presentation</vt:lpstr>
    </vt:vector>
  </TitlesOfParts>
  <Company>ilri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and Education of Purchasers</dc:title>
  <dc:creator>Andrew Mude</dc:creator>
  <cp:lastModifiedBy>Chris Barrett</cp:lastModifiedBy>
  <cp:revision>38</cp:revision>
  <dcterms:created xsi:type="dcterms:W3CDTF">2011-05-09T20:39:03Z</dcterms:created>
  <dcterms:modified xsi:type="dcterms:W3CDTF">2011-09-30T12:24:25Z</dcterms:modified>
</cp:coreProperties>
</file>